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434" r:id="rId10"/>
    <p:sldId id="430" r:id="rId11"/>
    <p:sldId id="431" r:id="rId12"/>
    <p:sldId id="432" r:id="rId13"/>
    <p:sldId id="279" r:id="rId14"/>
    <p:sldId id="436" r:id="rId15"/>
    <p:sldId id="280" r:id="rId16"/>
    <p:sldId id="435" r:id="rId17"/>
    <p:sldId id="413" r:id="rId18"/>
    <p:sldId id="414" r:id="rId19"/>
    <p:sldId id="426" r:id="rId20"/>
    <p:sldId id="416" r:id="rId21"/>
    <p:sldId id="341" r:id="rId22"/>
    <p:sldId id="427" r:id="rId23"/>
    <p:sldId id="412" r:id="rId24"/>
    <p:sldId id="428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9" r:id="rId35"/>
    <p:sldId id="352" r:id="rId36"/>
    <p:sldId id="437" r:id="rId37"/>
    <p:sldId id="438" r:id="rId38"/>
    <p:sldId id="439" r:id="rId39"/>
    <p:sldId id="353" r:id="rId40"/>
    <p:sldId id="440" r:id="rId41"/>
    <p:sldId id="441" r:id="rId42"/>
    <p:sldId id="442" r:id="rId43"/>
    <p:sldId id="433" r:id="rId44"/>
    <p:sldId id="354" r:id="rId45"/>
    <p:sldId id="355" r:id="rId46"/>
    <p:sldId id="356" r:id="rId47"/>
    <p:sldId id="357" r:id="rId48"/>
    <p:sldId id="358" r:id="rId49"/>
    <p:sldId id="443" r:id="rId50"/>
    <p:sldId id="444" r:id="rId51"/>
    <p:sldId id="445" r:id="rId52"/>
    <p:sldId id="359" r:id="rId53"/>
    <p:sldId id="446" r:id="rId54"/>
    <p:sldId id="447" r:id="rId55"/>
    <p:sldId id="448" r:id="rId56"/>
    <p:sldId id="449" r:id="rId57"/>
    <p:sldId id="360" r:id="rId58"/>
    <p:sldId id="361" r:id="rId59"/>
    <p:sldId id="450" r:id="rId60"/>
    <p:sldId id="451" r:id="rId61"/>
    <p:sldId id="452" r:id="rId62"/>
    <p:sldId id="453" r:id="rId63"/>
    <p:sldId id="454" r:id="rId64"/>
    <p:sldId id="455" r:id="rId65"/>
    <p:sldId id="456" r:id="rId66"/>
    <p:sldId id="457" r:id="rId67"/>
    <p:sldId id="362" r:id="rId68"/>
    <p:sldId id="363" r:id="rId69"/>
    <p:sldId id="364" r:id="rId70"/>
    <p:sldId id="365" r:id="rId71"/>
    <p:sldId id="366" r:id="rId72"/>
    <p:sldId id="367" r:id="rId73"/>
    <p:sldId id="458" r:id="rId74"/>
    <p:sldId id="36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06FE97-08F9-4487-ADE6-5B05231CB96B}">
          <p14:sldIdLst>
            <p14:sldId id="256"/>
            <p14:sldId id="271"/>
            <p14:sldId id="272"/>
            <p14:sldId id="273"/>
            <p14:sldId id="274"/>
            <p14:sldId id="275"/>
            <p14:sldId id="276"/>
            <p14:sldId id="277"/>
            <p14:sldId id="434"/>
            <p14:sldId id="430"/>
            <p14:sldId id="431"/>
            <p14:sldId id="432"/>
            <p14:sldId id="279"/>
            <p14:sldId id="436"/>
            <p14:sldId id="280"/>
            <p14:sldId id="435"/>
            <p14:sldId id="413"/>
            <p14:sldId id="414"/>
            <p14:sldId id="426"/>
            <p14:sldId id="416"/>
            <p14:sldId id="341"/>
            <p14:sldId id="427"/>
            <p14:sldId id="412"/>
            <p14:sldId id="428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9"/>
            <p14:sldId id="352"/>
            <p14:sldId id="437"/>
            <p14:sldId id="438"/>
            <p14:sldId id="439"/>
            <p14:sldId id="353"/>
            <p14:sldId id="440"/>
            <p14:sldId id="441"/>
            <p14:sldId id="442"/>
            <p14:sldId id="433"/>
            <p14:sldId id="354"/>
            <p14:sldId id="355"/>
            <p14:sldId id="356"/>
            <p14:sldId id="357"/>
            <p14:sldId id="358"/>
            <p14:sldId id="443"/>
            <p14:sldId id="444"/>
            <p14:sldId id="445"/>
            <p14:sldId id="359"/>
            <p14:sldId id="446"/>
            <p14:sldId id="447"/>
            <p14:sldId id="448"/>
            <p14:sldId id="449"/>
            <p14:sldId id="360"/>
            <p14:sldId id="361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362"/>
            <p14:sldId id="363"/>
            <p14:sldId id="364"/>
            <p14:sldId id="365"/>
            <p14:sldId id="366"/>
            <p14:sldId id="367"/>
            <p14:sldId id="458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9753E-9C4C-4B87-A23C-1AE1527FFF84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31A02-F6F2-4851-A03F-993DB23B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1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F490C634-EDD5-4306-A147-FBB25FB72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3A941C-2B8D-4237-AA2F-32B60A86CC9F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7816F0BC-5364-4E9B-A4E4-D54C2D6854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856FA877-9FA6-4D8B-A8B7-E8923BF367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19464609-C2A8-416D-B0D8-A5C76BA860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607032-78E1-4F74-A9C8-6EC1F8302DCC}" type="slidenum"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3B504EB8-6849-4202-AD5C-5D94298C79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BC1A8DE4-C538-4C59-BCB3-037A40C9D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11FCF57F-C07D-42F1-9D3D-B974F2A836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A74F94-1436-4AFB-96E3-F87E00561B64}" type="slidenum"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1923C780-10DE-4715-83C2-066AEB0F3E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B785EFA5-2A4C-4774-813C-8483C7BE4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F0E08991-D512-488E-8C3D-981C836B0F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74B2E2-96CA-490E-8A4D-D45FDE5907B6}" type="slidenum">
              <a:rPr lang="en-US" altLang="en-US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C1066008-4E2F-4AE9-9AE9-44708EE18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87176B5A-C957-4538-8FDF-5D3550C1B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110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6E61F507-6C64-4FCD-A162-EBA11D8855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112E031-5FB5-4EB5-998B-C6DCA80E292F}" type="slidenum">
              <a:rPr lang="en-US" altLang="en-US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720A1DE-9101-4094-BF41-3E094D934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FE8AB02-3DA0-46FF-AD84-C0D57B324D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FA070E39-1B9D-4D4D-BECE-18F9FC846E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B13BE9-20B7-4CB7-AC14-F227112C4C5C}" type="slidenum">
              <a:rPr lang="en-US" altLang="en-US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FE728CB-177E-41F3-B4E5-DAD82CB02A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FA285A34-48E1-48C0-8FCC-04CE4581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FAF0D1D2-4791-40B6-962C-AD59E0997F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DC1947-E524-4A76-9B9F-11828C039C94}" type="slidenum">
              <a:rPr lang="en-US" altLang="en-US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1840F7D6-41CD-4DED-83E5-26C9A65E53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8B882CC-7A0C-4CA6-8417-69D33DB2F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06528C-4AE3-4D56-8E97-2CADC2D7F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BA643AB-0999-4F91-B988-7F8778A56E10}" type="slidenum">
              <a:rPr lang="en-US" altLang="en-US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DC6B3191-963A-421F-8762-39B8608917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2A12A108-0907-4CCB-A105-D6CB35B74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21850E0A-0A0E-4C16-8530-5BB9F2837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34D262-2B59-49F3-88DD-BD48A6490957}" type="slidenum">
              <a:rPr lang="en-US" altLang="en-US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D205A53D-8EAB-4D65-806E-ED343A1B14B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CD93BC6-CCE1-42D3-9FC7-0F1726A51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F8E6F3FB-66E3-4827-9FAF-05B0025518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B78361-CD98-413D-B7E7-9D0AD11CD97D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5E36228A-8B0D-410F-B70A-50CB1DF1D2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43659089-7197-4A22-9E6C-8B730C972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0E3489A4-FAB2-448E-9DE9-37DA839C09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A19ECD-E6A6-4657-80CD-07629273505F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E58FB684-0621-4F16-A725-C4A5A14DAC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7174FCD5-E465-42B2-B0DB-6FDAB78E2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0E61EC11-B328-41D5-96EB-2C54D4DF50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9242941-3C9A-40E9-A71A-2DFCBF47B8A3}" type="slidenum"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C23E1A9-EC5B-4FA8-870C-70A970EF74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54BC9F1-D936-474D-B7EE-CACCEFFF3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87B9F439-0289-494A-A81D-7B9633132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6F13D28-1629-4CCE-9456-9C709B47134A}" type="slidenum"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CF0A691-C2C5-4B26-946B-982CE1F38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15EB791-5A94-4F71-A3E5-83E33CC9D5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E947DFC1-7633-43C0-9862-16A9F151A8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DF5BC1-33B9-4060-809C-216D8F7D5FC2}" type="slidenum"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C8FFB3A-A5F2-4F8A-93BE-B0975BB52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6109D471-F192-44EE-9606-158AF346ED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88B5A988-1470-45BE-918E-A571014DF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2F71E9-9A65-4508-9898-6C0A8808F0D7}" type="slidenum"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B2DA5720-F289-429B-BCF8-14C751212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C8A17FE-E409-4277-B686-3E7D12609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4558EDCC-D6F9-43E4-8750-6748B7B80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1CB32CD-1816-4686-9B8C-CFE458848C57}" type="slidenum"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B6A9E0B-A593-4CD3-A33F-90686B0D27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F4A9C4BF-1CD0-43DC-A33D-7471F18C3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06BAB8F4-C5AA-4017-8AC4-9622CF3801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30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476715-C2E6-4FE1-AC76-C5AAC5E3320C}" type="slidenum"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194B101-A2EF-4296-B0DF-D29CB370DD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15A1E089-9120-4E5A-9556-9D972A0DB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96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A149-49F3-4F8F-BA5F-CFB0E314A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E4AAC-BA13-4101-A2C6-D9549BF97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234DA-8EE8-4063-8FC4-C4F65334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A9B7C-F076-42B9-BA9A-1DEB304A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86BFB-16F2-4D6C-9C27-E1A5721C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4E70-3D92-4E85-B969-40B0333F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C90A4-85F3-482E-BD5E-1F5B67F83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83911-F7E0-4A9D-8332-88313C16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116CD-000B-4EA0-BE99-81D82F0B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B30CC-3DED-4BED-A125-E2A48F98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4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65EF1E-64EF-48D1-9189-8799FD9AC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9D93D-5F8C-47EB-A9E7-BB912B04F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3E76-03DF-4628-A682-B3D295E4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6C4E7-6301-4152-A83F-4E1205A8E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90838-3426-4DDA-83E9-41D22EED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9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06D8-4B2C-4575-A1B6-E5DFE055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AFAE1-3F67-46AE-9F1E-CF680B81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F99E2-EC2D-4C36-8A98-F3361626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81FD4-331B-485F-9568-63F8DCBB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CB81-AB95-46ED-AB03-EA0F634B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1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ED25-308A-49B4-AD83-817DC6A5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E2D5F-1614-4079-87FC-8ACC243AE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A247B-8E0B-4AD5-A2E0-49F8756D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28CBA-4D86-47AC-91BA-A1DCAA48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B48AC-BAA4-4DAF-90D9-15D9819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9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F3A5-4719-4E20-817C-8081BCDE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542C-C024-4D4A-B7E8-27D277A17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C97AB-DAE4-42AD-BC0B-C98ADB5FA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8D426-B60C-4138-95F7-47E74731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0637A-110A-4D6C-AA35-DF323088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2C124-B3A0-4523-8CC4-C817F309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40FB-7AD1-466C-9618-FB2F1C67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8847C-B9CD-4068-B1AA-41CD98028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0CB04-688F-4D6E-B973-1420F7597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9ABB2-F732-4E61-8B58-53445DF5F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857DF-C2CB-4C8F-BCAE-50BA3A879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5DAB3-6B56-42CC-B0FB-6E06EFA8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E8173-882C-41EF-BB19-316B6DD52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5CFD0-EB55-465A-B3AD-0CDA728A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A5D6-9EFE-46EA-8BA4-9425538B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225D0-0E01-4EF7-95FF-5932A150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B56C3-A78B-4C09-A57F-F7F9F8BA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CD615-1B2A-4468-B9DF-D59D4D6E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4E739-6022-4D1D-B2A2-748768169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22D20-AD91-4D35-B9DE-D0430C5B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A516-0ED9-403D-9D64-2226E410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27D7-62E1-46CC-B303-ABD0334E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7B909-3A2B-4E1D-865D-403F86FD3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2E3DD-8130-45B7-90E1-A6325EB59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657B8-F979-45BC-98B2-314AA553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7A4D2-D2DF-4327-B592-8F91C7D2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98159-1C62-4A8E-B16F-F604E93D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6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B5CA-8565-4AC2-AFF3-F1CFA10F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BFB99C-764C-4486-BFC4-F7C19A817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F0726-90A2-4584-B3CD-E84896644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EC1A8-D515-4AAC-9583-0E634786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53C88-1469-4FC0-B823-CAB2BEB9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DEA50-EBFB-4FBF-B7B0-DB1F8EF1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9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FADB48-0E37-4877-A489-9550A399B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216B8-6DCA-4BD0-A28D-889D41FB8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6F912-AAB3-40C9-A6BA-F7C44B362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15328-57FB-4B98-A10D-1D0624654D07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15588-7FBE-44A2-BBDF-6F1296D52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4C198-5D6E-40E8-804D-5C02755EF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8C9C1-2151-45A6-AD95-06A1E23C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5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098D-AE40-458B-AD6F-B851097DE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26716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269E5-B1EA-4A3D-94A3-F13F03F56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" y="0"/>
            <a:ext cx="1209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D60D3-6D26-412D-B31F-FB03D4D1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7" y="0"/>
            <a:ext cx="11693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0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7268D-0BB7-4C21-8477-DE26A9E2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05"/>
            <a:ext cx="12192000" cy="65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239" y="1726205"/>
            <a:ext cx="10438130" cy="419481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755"/>
              </a:spcBef>
              <a:buClr>
                <a:srgbClr val="EC7C30"/>
              </a:buClr>
              <a:buFont typeface="Wingdings"/>
              <a:buChar char=""/>
              <a:tabLst>
                <a:tab pos="254000" algn="l"/>
              </a:tabLst>
            </a:pPr>
            <a:r>
              <a:rPr sz="2800" spc="-5" dirty="0">
                <a:latin typeface="Gothic Uralic"/>
                <a:cs typeface="Gothic Uralic"/>
              </a:rPr>
              <a:t>Consider </a:t>
            </a:r>
            <a:r>
              <a:rPr sz="2800" spc="-10" dirty="0">
                <a:latin typeface="Gothic Uralic"/>
                <a:cs typeface="Gothic Uralic"/>
              </a:rPr>
              <a:t>system </a:t>
            </a:r>
            <a:r>
              <a:rPr sz="2800" spc="-5" dirty="0">
                <a:latin typeface="Gothic Uralic"/>
                <a:cs typeface="Gothic Uralic"/>
              </a:rPr>
              <a:t>of </a:t>
            </a:r>
            <a:r>
              <a:rPr sz="2800" b="1" i="1" spc="-5" dirty="0">
                <a:latin typeface="TeXGyreAdventor"/>
                <a:cs typeface="TeXGyreAdventor"/>
              </a:rPr>
              <a:t>n </a:t>
            </a:r>
            <a:r>
              <a:rPr sz="2800" spc="-10" dirty="0">
                <a:latin typeface="Gothic Uralic"/>
                <a:cs typeface="Gothic Uralic"/>
              </a:rPr>
              <a:t>processes </a:t>
            </a:r>
            <a:r>
              <a:rPr sz="2800" dirty="0">
                <a:latin typeface="Gothic Uralic"/>
                <a:cs typeface="Gothic Uralic"/>
              </a:rPr>
              <a:t>{</a:t>
            </a:r>
            <a:r>
              <a:rPr sz="2800" b="1" i="1" dirty="0">
                <a:latin typeface="TeXGyreAdventor"/>
                <a:cs typeface="TeXGyreAdventor"/>
              </a:rPr>
              <a:t>p</a:t>
            </a:r>
            <a:r>
              <a:rPr sz="2775" b="1" i="1" baseline="-21021" dirty="0">
                <a:latin typeface="TeXGyreAdventor"/>
                <a:cs typeface="TeXGyreAdventor"/>
              </a:rPr>
              <a:t>0</a:t>
            </a:r>
            <a:r>
              <a:rPr sz="2800" b="1" i="1" dirty="0">
                <a:latin typeface="TeXGyreAdventor"/>
                <a:cs typeface="TeXGyreAdventor"/>
              </a:rPr>
              <a:t>, p</a:t>
            </a:r>
            <a:r>
              <a:rPr sz="2775" b="1" i="1" baseline="-21021" dirty="0">
                <a:latin typeface="TeXGyreAdventor"/>
                <a:cs typeface="TeXGyreAdventor"/>
              </a:rPr>
              <a:t>1</a:t>
            </a:r>
            <a:r>
              <a:rPr sz="2800" b="1" i="1" dirty="0">
                <a:latin typeface="TeXGyreAdventor"/>
                <a:cs typeface="TeXGyreAdventor"/>
              </a:rPr>
              <a:t>, </a:t>
            </a:r>
            <a:r>
              <a:rPr sz="2800" b="1" i="1" spc="-5" dirty="0">
                <a:latin typeface="TeXGyreAdventor"/>
                <a:cs typeface="TeXGyreAdventor"/>
              </a:rPr>
              <a:t>…</a:t>
            </a:r>
            <a:r>
              <a:rPr sz="2800" b="1" i="1" spc="135" dirty="0">
                <a:latin typeface="TeXGyreAdventor"/>
                <a:cs typeface="TeXGyreAdventor"/>
              </a:rPr>
              <a:t> </a:t>
            </a:r>
            <a:r>
              <a:rPr sz="2800" b="1" i="1" spc="5" dirty="0">
                <a:latin typeface="TeXGyreAdventor"/>
                <a:cs typeface="TeXGyreAdventor"/>
              </a:rPr>
              <a:t>p</a:t>
            </a:r>
            <a:r>
              <a:rPr sz="2775" b="1" i="1" spc="7" baseline="-21021" dirty="0">
                <a:latin typeface="TeXGyreAdventor"/>
                <a:cs typeface="TeXGyreAdventor"/>
              </a:rPr>
              <a:t>n-1</a:t>
            </a:r>
            <a:r>
              <a:rPr sz="2800" spc="5" dirty="0">
                <a:latin typeface="Gothic Uralic"/>
                <a:cs typeface="Gothic Uralic"/>
              </a:rPr>
              <a:t>}</a:t>
            </a:r>
            <a:endParaRPr sz="2800">
              <a:latin typeface="Gothic Uralic"/>
              <a:cs typeface="Gothic Uralic"/>
            </a:endParaRPr>
          </a:p>
          <a:p>
            <a:pPr marL="254000" indent="-228600">
              <a:lnSpc>
                <a:spcPct val="100000"/>
              </a:lnSpc>
              <a:spcBef>
                <a:spcPts val="660"/>
              </a:spcBef>
              <a:buClr>
                <a:srgbClr val="EC7C30"/>
              </a:buClr>
              <a:buFont typeface="Wingdings"/>
              <a:buChar char=""/>
              <a:tabLst>
                <a:tab pos="254000" algn="l"/>
              </a:tabLst>
            </a:pPr>
            <a:r>
              <a:rPr sz="2800" spc="-5" dirty="0">
                <a:latin typeface="Gothic Uralic"/>
                <a:cs typeface="Gothic Uralic"/>
              </a:rPr>
              <a:t>Each process has </a:t>
            </a:r>
            <a:r>
              <a:rPr sz="2800" b="1" spc="-10" dirty="0">
                <a:solidFill>
                  <a:srgbClr val="3366FF"/>
                </a:solidFill>
                <a:latin typeface="Gothic Uralic"/>
                <a:cs typeface="Gothic Uralic"/>
              </a:rPr>
              <a:t>critical </a:t>
            </a:r>
            <a:r>
              <a:rPr sz="2800" b="1" spc="-5" dirty="0">
                <a:solidFill>
                  <a:srgbClr val="3366FF"/>
                </a:solidFill>
                <a:latin typeface="Gothic Uralic"/>
                <a:cs typeface="Gothic Uralic"/>
              </a:rPr>
              <a:t>section </a:t>
            </a:r>
            <a:r>
              <a:rPr sz="2800" spc="-5" dirty="0">
                <a:latin typeface="Gothic Uralic"/>
                <a:cs typeface="Gothic Uralic"/>
              </a:rPr>
              <a:t>segment of</a:t>
            </a:r>
            <a:r>
              <a:rPr sz="2800" spc="105" dirty="0">
                <a:latin typeface="Gothic Uralic"/>
                <a:cs typeface="Gothic Uralic"/>
              </a:rPr>
              <a:t> </a:t>
            </a:r>
            <a:r>
              <a:rPr sz="2800" spc="-5" dirty="0">
                <a:latin typeface="Gothic Uralic"/>
                <a:cs typeface="Gothic Uralic"/>
              </a:rPr>
              <a:t>code</a:t>
            </a:r>
            <a:endParaRPr sz="2800">
              <a:latin typeface="Gothic Uralic"/>
              <a:cs typeface="Gothic Uralic"/>
            </a:endParaRPr>
          </a:p>
          <a:p>
            <a:pPr marL="711200" marR="541020" lvl="1" indent="-228600">
              <a:lnSpc>
                <a:spcPts val="2590"/>
              </a:lnSpc>
              <a:spcBef>
                <a:spcPts val="925"/>
              </a:spcBef>
              <a:buClr>
                <a:srgbClr val="EC7C30"/>
              </a:buClr>
              <a:buFont typeface="Wingdings"/>
              <a:buChar char=""/>
              <a:tabLst>
                <a:tab pos="711835" algn="l"/>
              </a:tabLst>
            </a:pPr>
            <a:r>
              <a:rPr sz="2400" spc="-5" dirty="0">
                <a:latin typeface="Gothic Uralic"/>
                <a:cs typeface="Gothic Uralic"/>
              </a:rPr>
              <a:t>Process </a:t>
            </a:r>
            <a:r>
              <a:rPr sz="2400" dirty="0">
                <a:latin typeface="Gothic Uralic"/>
                <a:cs typeface="Gothic Uralic"/>
              </a:rPr>
              <a:t>may </a:t>
            </a:r>
            <a:r>
              <a:rPr sz="2400" spc="-5" dirty="0">
                <a:latin typeface="Gothic Uralic"/>
                <a:cs typeface="Gothic Uralic"/>
              </a:rPr>
              <a:t>be </a:t>
            </a:r>
            <a:r>
              <a:rPr sz="2400" dirty="0">
                <a:latin typeface="Gothic Uralic"/>
                <a:cs typeface="Gothic Uralic"/>
              </a:rPr>
              <a:t>changing </a:t>
            </a:r>
            <a:r>
              <a:rPr sz="2400" spc="-5" dirty="0">
                <a:latin typeface="Gothic Uralic"/>
                <a:cs typeface="Gothic Uralic"/>
              </a:rPr>
              <a:t>common variables, </a:t>
            </a:r>
            <a:r>
              <a:rPr sz="2400" dirty="0">
                <a:latin typeface="Gothic Uralic"/>
                <a:cs typeface="Gothic Uralic"/>
              </a:rPr>
              <a:t>updating table,  writing file,</a:t>
            </a:r>
            <a:r>
              <a:rPr sz="2400" spc="-85" dirty="0">
                <a:latin typeface="Gothic Uralic"/>
                <a:cs typeface="Gothic Uralic"/>
              </a:rPr>
              <a:t> </a:t>
            </a:r>
            <a:r>
              <a:rPr sz="2400" spc="-5" dirty="0">
                <a:latin typeface="Gothic Uralic"/>
                <a:cs typeface="Gothic Uralic"/>
              </a:rPr>
              <a:t>etc</a:t>
            </a:r>
            <a:endParaRPr sz="2400">
              <a:latin typeface="Gothic Uralic"/>
              <a:cs typeface="Gothic Uralic"/>
            </a:endParaRPr>
          </a:p>
          <a:p>
            <a:pPr marL="711200" lvl="1" indent="-229235">
              <a:lnSpc>
                <a:spcPts val="2735"/>
              </a:lnSpc>
              <a:spcBef>
                <a:spcPts val="540"/>
              </a:spcBef>
              <a:buClr>
                <a:srgbClr val="EC7C30"/>
              </a:buClr>
              <a:buFont typeface="Wingdings"/>
              <a:buChar char=""/>
              <a:tabLst>
                <a:tab pos="711835" algn="l"/>
              </a:tabLst>
            </a:pPr>
            <a:r>
              <a:rPr sz="2400" spc="-15" dirty="0">
                <a:latin typeface="Gothic Uralic"/>
                <a:cs typeface="Gothic Uralic"/>
              </a:rPr>
              <a:t>When </a:t>
            </a:r>
            <a:r>
              <a:rPr sz="2400" dirty="0">
                <a:latin typeface="Gothic Uralic"/>
                <a:cs typeface="Gothic Uralic"/>
              </a:rPr>
              <a:t>one </a:t>
            </a:r>
            <a:r>
              <a:rPr sz="2400" spc="-5" dirty="0">
                <a:latin typeface="Gothic Uralic"/>
                <a:cs typeface="Gothic Uralic"/>
              </a:rPr>
              <a:t>process </a:t>
            </a:r>
            <a:r>
              <a:rPr sz="2400" spc="10" dirty="0">
                <a:latin typeface="Gothic Uralic"/>
                <a:cs typeface="Gothic Uralic"/>
              </a:rPr>
              <a:t>in </a:t>
            </a:r>
            <a:r>
              <a:rPr sz="2400" dirty="0">
                <a:latin typeface="Gothic Uralic"/>
                <a:cs typeface="Gothic Uralic"/>
              </a:rPr>
              <a:t>critical section, no other may </a:t>
            </a:r>
            <a:r>
              <a:rPr sz="2400" spc="-5" dirty="0">
                <a:latin typeface="Gothic Uralic"/>
                <a:cs typeface="Gothic Uralic"/>
              </a:rPr>
              <a:t>be </a:t>
            </a:r>
            <a:r>
              <a:rPr sz="2400" spc="10" dirty="0">
                <a:latin typeface="Gothic Uralic"/>
                <a:cs typeface="Gothic Uralic"/>
              </a:rPr>
              <a:t>in </a:t>
            </a:r>
            <a:r>
              <a:rPr sz="2400" spc="5" dirty="0">
                <a:latin typeface="Gothic Uralic"/>
                <a:cs typeface="Gothic Uralic"/>
              </a:rPr>
              <a:t>its</a:t>
            </a:r>
            <a:r>
              <a:rPr sz="2400" spc="-160" dirty="0">
                <a:latin typeface="Gothic Uralic"/>
                <a:cs typeface="Gothic Uralic"/>
              </a:rPr>
              <a:t> </a:t>
            </a:r>
            <a:r>
              <a:rPr sz="2400" dirty="0">
                <a:latin typeface="Gothic Uralic"/>
                <a:cs typeface="Gothic Uralic"/>
              </a:rPr>
              <a:t>critical</a:t>
            </a:r>
            <a:endParaRPr sz="2400">
              <a:latin typeface="Gothic Uralic"/>
              <a:cs typeface="Gothic Uralic"/>
            </a:endParaRPr>
          </a:p>
          <a:p>
            <a:pPr marL="711200">
              <a:lnSpc>
                <a:spcPts val="2735"/>
              </a:lnSpc>
            </a:pPr>
            <a:r>
              <a:rPr sz="2400" spc="-5" dirty="0">
                <a:latin typeface="Gothic Uralic"/>
                <a:cs typeface="Gothic Uralic"/>
              </a:rPr>
              <a:t>section</a:t>
            </a:r>
            <a:endParaRPr sz="2400">
              <a:latin typeface="Gothic Uralic"/>
              <a:cs typeface="Gothic Uralic"/>
            </a:endParaRPr>
          </a:p>
          <a:p>
            <a:pPr marL="254000" indent="-228600">
              <a:lnSpc>
                <a:spcPct val="100000"/>
              </a:lnSpc>
              <a:spcBef>
                <a:spcPts val="665"/>
              </a:spcBef>
              <a:buClr>
                <a:srgbClr val="EC7C30"/>
              </a:buClr>
              <a:buFont typeface="Wingdings"/>
              <a:buChar char=""/>
              <a:tabLst>
                <a:tab pos="254000" algn="l"/>
              </a:tabLst>
            </a:pPr>
            <a:r>
              <a:rPr sz="2800" b="1" i="1" spc="-5" dirty="0">
                <a:latin typeface="TeXGyreAdventor"/>
                <a:cs typeface="TeXGyreAdventor"/>
              </a:rPr>
              <a:t>Critical section problem </a:t>
            </a:r>
            <a:r>
              <a:rPr sz="2800" dirty="0">
                <a:latin typeface="Gothic Uralic"/>
                <a:cs typeface="Gothic Uralic"/>
              </a:rPr>
              <a:t>is </a:t>
            </a:r>
            <a:r>
              <a:rPr sz="2800" spc="-5" dirty="0">
                <a:latin typeface="Gothic Uralic"/>
                <a:cs typeface="Gothic Uralic"/>
              </a:rPr>
              <a:t>to design protocol to </a:t>
            </a:r>
            <a:r>
              <a:rPr sz="2800" spc="-10" dirty="0">
                <a:latin typeface="Gothic Uralic"/>
                <a:cs typeface="Gothic Uralic"/>
              </a:rPr>
              <a:t>solve</a:t>
            </a:r>
            <a:r>
              <a:rPr sz="2800" spc="90" dirty="0">
                <a:latin typeface="Gothic Uralic"/>
                <a:cs typeface="Gothic Uralic"/>
              </a:rPr>
              <a:t> </a:t>
            </a:r>
            <a:r>
              <a:rPr sz="2800" dirty="0">
                <a:latin typeface="Gothic Uralic"/>
                <a:cs typeface="Gothic Uralic"/>
              </a:rPr>
              <a:t>this</a:t>
            </a:r>
            <a:endParaRPr sz="2800">
              <a:latin typeface="Gothic Uralic"/>
              <a:cs typeface="Gothic Uralic"/>
            </a:endParaRPr>
          </a:p>
          <a:p>
            <a:pPr marL="711200" marR="174625" lvl="1" indent="-228600">
              <a:lnSpc>
                <a:spcPct val="90000"/>
              </a:lnSpc>
              <a:spcBef>
                <a:spcPts val="869"/>
              </a:spcBef>
              <a:buClr>
                <a:srgbClr val="EC7C30"/>
              </a:buClr>
              <a:buFont typeface="Wingdings"/>
              <a:buChar char=""/>
              <a:tabLst>
                <a:tab pos="711835" algn="l"/>
              </a:tabLst>
            </a:pPr>
            <a:r>
              <a:rPr sz="2400" spc="-5" dirty="0">
                <a:latin typeface="Gothic Uralic"/>
                <a:cs typeface="Gothic Uralic"/>
              </a:rPr>
              <a:t>Each process </a:t>
            </a:r>
            <a:r>
              <a:rPr sz="2400" dirty="0">
                <a:latin typeface="Gothic Uralic"/>
                <a:cs typeface="Gothic Uralic"/>
              </a:rPr>
              <a:t>must ask permission </a:t>
            </a:r>
            <a:r>
              <a:rPr sz="2400" spc="-5" dirty="0">
                <a:latin typeface="Gothic Uralic"/>
                <a:cs typeface="Gothic Uralic"/>
              </a:rPr>
              <a:t>to enter critical section </a:t>
            </a:r>
            <a:r>
              <a:rPr sz="2400" spc="10" dirty="0">
                <a:latin typeface="Gothic Uralic"/>
                <a:cs typeface="Gothic Uralic"/>
              </a:rPr>
              <a:t>in </a:t>
            </a:r>
            <a:r>
              <a:rPr sz="2400" b="1" spc="-5" dirty="0">
                <a:solidFill>
                  <a:srgbClr val="3366FF"/>
                </a:solidFill>
                <a:latin typeface="Gothic Uralic"/>
                <a:cs typeface="Gothic Uralic"/>
              </a:rPr>
              <a:t>entry  section</a:t>
            </a:r>
            <a:r>
              <a:rPr sz="2400" spc="-5" dirty="0">
                <a:latin typeface="Gothic Uralic"/>
                <a:cs typeface="Gothic Uralic"/>
              </a:rPr>
              <a:t>, </a:t>
            </a:r>
            <a:r>
              <a:rPr sz="2400" dirty="0">
                <a:latin typeface="Gothic Uralic"/>
                <a:cs typeface="Gothic Uralic"/>
              </a:rPr>
              <a:t>may follow critical section with </a:t>
            </a:r>
            <a:r>
              <a:rPr sz="2400" b="1" spc="-5" dirty="0">
                <a:solidFill>
                  <a:srgbClr val="3366FF"/>
                </a:solidFill>
                <a:latin typeface="Gothic Uralic"/>
                <a:cs typeface="Gothic Uralic"/>
              </a:rPr>
              <a:t>exit </a:t>
            </a:r>
            <a:r>
              <a:rPr sz="2400" b="1" dirty="0">
                <a:solidFill>
                  <a:srgbClr val="3366FF"/>
                </a:solidFill>
                <a:latin typeface="Gothic Uralic"/>
                <a:cs typeface="Gothic Uralic"/>
              </a:rPr>
              <a:t>section</a:t>
            </a:r>
            <a:r>
              <a:rPr sz="2400" dirty="0">
                <a:latin typeface="Gothic Uralic"/>
                <a:cs typeface="Gothic Uralic"/>
              </a:rPr>
              <a:t>, then </a:t>
            </a:r>
            <a:r>
              <a:rPr sz="2400" dirty="0">
                <a:solidFill>
                  <a:srgbClr val="3366FF"/>
                </a:solidFill>
                <a:latin typeface="Gothic Uralic"/>
                <a:cs typeface="Gothic Uralic"/>
              </a:rPr>
              <a:t> </a:t>
            </a:r>
            <a:r>
              <a:rPr sz="2400" b="1" dirty="0">
                <a:solidFill>
                  <a:srgbClr val="3366FF"/>
                </a:solidFill>
                <a:latin typeface="Gothic Uralic"/>
                <a:cs typeface="Gothic Uralic"/>
              </a:rPr>
              <a:t>remainder</a:t>
            </a:r>
            <a:r>
              <a:rPr sz="2400" b="1" spc="-20" dirty="0">
                <a:solidFill>
                  <a:srgbClr val="3366FF"/>
                </a:solidFill>
                <a:latin typeface="Gothic Uralic"/>
                <a:cs typeface="Gothic Uralic"/>
              </a:rPr>
              <a:t> </a:t>
            </a:r>
            <a:r>
              <a:rPr sz="2400" b="1" dirty="0">
                <a:solidFill>
                  <a:srgbClr val="3366FF"/>
                </a:solidFill>
                <a:latin typeface="Gothic Uralic"/>
                <a:cs typeface="Gothic Uralic"/>
              </a:rPr>
              <a:t>section</a:t>
            </a:r>
            <a:endParaRPr sz="2400">
              <a:latin typeface="Gothic Uralic"/>
              <a:cs typeface="Gothic Ural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69112"/>
            <a:ext cx="64839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Critical Section</a:t>
            </a:r>
            <a:r>
              <a:rPr sz="4400" spc="-75" dirty="0"/>
              <a:t> </a:t>
            </a:r>
            <a:r>
              <a:rPr sz="4400" spc="-5" dirty="0"/>
              <a:t>Problem</a:t>
            </a:r>
            <a:endParaRPr sz="4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045C40-C15D-4BD5-ABEA-36FEA70F9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816" y="1046163"/>
            <a:ext cx="7930206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5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239" y="1810257"/>
            <a:ext cx="5491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95"/>
              </a:spcBef>
              <a:buClr>
                <a:srgbClr val="EC7C30"/>
              </a:buClr>
              <a:buFont typeface="Wingdings"/>
              <a:buChar char=""/>
              <a:tabLst>
                <a:tab pos="254000" algn="l"/>
              </a:tabLst>
            </a:pPr>
            <a:r>
              <a:rPr sz="2800" spc="-10" dirty="0">
                <a:latin typeface="Gothic Uralic"/>
                <a:cs typeface="Gothic Uralic"/>
              </a:rPr>
              <a:t>General </a:t>
            </a:r>
            <a:r>
              <a:rPr sz="2800" spc="-5" dirty="0">
                <a:latin typeface="Gothic Uralic"/>
                <a:cs typeface="Gothic Uralic"/>
              </a:rPr>
              <a:t>structure </a:t>
            </a:r>
            <a:r>
              <a:rPr sz="2800" dirty="0">
                <a:latin typeface="Gothic Uralic"/>
                <a:cs typeface="Gothic Uralic"/>
              </a:rPr>
              <a:t>of process</a:t>
            </a:r>
            <a:r>
              <a:rPr sz="2800" spc="-20" dirty="0">
                <a:latin typeface="Gothic Uralic"/>
                <a:cs typeface="Gothic Uralic"/>
              </a:rPr>
              <a:t> </a:t>
            </a:r>
            <a:r>
              <a:rPr sz="2800" b="1" i="1" spc="-5" dirty="0">
                <a:latin typeface="TeXGyreAdventor"/>
                <a:cs typeface="TeXGyreAdventor"/>
              </a:rPr>
              <a:t>P</a:t>
            </a:r>
            <a:r>
              <a:rPr sz="2775" b="1" i="1" spc="-7" baseline="-21021" dirty="0">
                <a:latin typeface="TeXGyreAdventor"/>
                <a:cs typeface="TeXGyreAdventor"/>
              </a:rPr>
              <a:t>i</a:t>
            </a:r>
            <a:endParaRPr sz="2775" baseline="-21021">
              <a:latin typeface="TeXGyreAdventor"/>
              <a:cs typeface="TeXGyreAdvento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69112"/>
            <a:ext cx="4093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Critical</a:t>
            </a:r>
            <a:r>
              <a:rPr sz="4400" spc="-75" dirty="0"/>
              <a:t> </a:t>
            </a:r>
            <a:r>
              <a:rPr sz="4400" spc="-5" dirty="0"/>
              <a:t>Section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4492587" y="2931701"/>
            <a:ext cx="2236277" cy="2590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4C48B-F322-498F-B341-EB9BEB33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11" y="0"/>
            <a:ext cx="114835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E0AED5-D20F-4DDC-A554-8D645754E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96" y="1869989"/>
            <a:ext cx="11191104" cy="40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7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E78D-C9C1-4A5F-86A6-48C7B73D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67343-A640-4036-B6C1-6A4D4C45B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90" y="1912081"/>
            <a:ext cx="7478798" cy="39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9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B0CC-07FE-4037-8448-32E091A89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34" y="1227438"/>
            <a:ext cx="10497065" cy="4949525"/>
          </a:xfrm>
        </p:spPr>
        <p:txBody>
          <a:bodyPr/>
          <a:lstStyle/>
          <a:p>
            <a:pPr marL="0" indent="0" algn="l" fontAlgn="base">
              <a:buNone/>
            </a:pPr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The characteristics of this synchronization mechanism are-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It ensures mutual exclusion.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It follows the strict alternation approach.</a:t>
            </a:r>
          </a:p>
          <a:p>
            <a:pPr fontAlgn="base"/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It does not guarantee progress since it follows strict alternation approach.</a:t>
            </a:r>
          </a:p>
          <a:p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It ensures bounded waiting since processes are executed turn wise one by one and each process is guaranteed to get a chance.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1B48D2-64E7-42FC-BDA6-E413F0BCC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065" y="323808"/>
            <a:ext cx="8155349" cy="58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3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31632"/>
            <a:ext cx="10743565" cy="465518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35"/>
              </a:spcBef>
              <a:buClr>
                <a:srgbClr val="EC7C30"/>
              </a:buClr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latin typeface="Gothic Uralic"/>
                <a:cs typeface="Gothic Uralic"/>
              </a:rPr>
              <a:t>Processes can execute concurrently</a:t>
            </a:r>
          </a:p>
          <a:p>
            <a:pPr marL="698500" lvl="1" indent="-229235">
              <a:lnSpc>
                <a:spcPct val="100000"/>
              </a:lnSpc>
              <a:spcBef>
                <a:spcPts val="530"/>
              </a:spcBef>
              <a:buClr>
                <a:srgbClr val="EC7C30"/>
              </a:buClr>
              <a:buFont typeface="Wingdings"/>
              <a:buChar char=""/>
              <a:tabLst>
                <a:tab pos="699135" algn="l"/>
              </a:tabLst>
            </a:pPr>
            <a:r>
              <a:rPr sz="2200" spc="-5" dirty="0">
                <a:latin typeface="Gothic Uralic"/>
                <a:cs typeface="Gothic Uralic"/>
              </a:rPr>
              <a:t>May be </a:t>
            </a:r>
            <a:r>
              <a:rPr sz="2200" dirty="0">
                <a:latin typeface="Gothic Uralic"/>
                <a:cs typeface="Gothic Uralic"/>
              </a:rPr>
              <a:t>interrupted </a:t>
            </a:r>
            <a:r>
              <a:rPr sz="2200" spc="-5" dirty="0">
                <a:latin typeface="Gothic Uralic"/>
                <a:cs typeface="Gothic Uralic"/>
              </a:rPr>
              <a:t>at any </a:t>
            </a:r>
            <a:r>
              <a:rPr sz="2200" dirty="0">
                <a:latin typeface="Gothic Uralic"/>
                <a:cs typeface="Gothic Uralic"/>
              </a:rPr>
              <a:t>time, </a:t>
            </a:r>
            <a:r>
              <a:rPr sz="2200" spc="-5" dirty="0">
                <a:latin typeface="Gothic Uralic"/>
                <a:cs typeface="Gothic Uralic"/>
              </a:rPr>
              <a:t>partially </a:t>
            </a:r>
            <a:r>
              <a:rPr sz="2200" dirty="0">
                <a:latin typeface="Gothic Uralic"/>
                <a:cs typeface="Gothic Uralic"/>
              </a:rPr>
              <a:t>completing</a:t>
            </a:r>
            <a:r>
              <a:rPr sz="2200" spc="-125" dirty="0">
                <a:latin typeface="Gothic Uralic"/>
                <a:cs typeface="Gothic Uralic"/>
              </a:rPr>
              <a:t> </a:t>
            </a:r>
            <a:r>
              <a:rPr sz="2200" dirty="0">
                <a:latin typeface="Gothic Uralic"/>
                <a:cs typeface="Gothic Uralic"/>
              </a:rPr>
              <a:t>execution</a:t>
            </a:r>
          </a:p>
          <a:p>
            <a:pPr marL="241300" marR="1991360" indent="-228600">
              <a:lnSpc>
                <a:spcPts val="2810"/>
              </a:lnSpc>
              <a:spcBef>
                <a:spcPts val="975"/>
              </a:spcBef>
              <a:buClr>
                <a:srgbClr val="EC7C30"/>
              </a:buClr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latin typeface="Gothic Uralic"/>
                <a:cs typeface="Gothic Uralic"/>
              </a:rPr>
              <a:t>Concurrent </a:t>
            </a:r>
            <a:r>
              <a:rPr sz="2600" spc="-5" dirty="0">
                <a:latin typeface="Gothic Uralic"/>
                <a:cs typeface="Gothic Uralic"/>
              </a:rPr>
              <a:t>access </a:t>
            </a:r>
            <a:r>
              <a:rPr sz="2600" dirty="0">
                <a:latin typeface="Gothic Uralic"/>
                <a:cs typeface="Gothic Uralic"/>
              </a:rPr>
              <a:t>to </a:t>
            </a:r>
            <a:r>
              <a:rPr sz="2600" spc="-5" dirty="0">
                <a:latin typeface="Gothic Uralic"/>
                <a:cs typeface="Gothic Uralic"/>
              </a:rPr>
              <a:t>shared </a:t>
            </a:r>
            <a:r>
              <a:rPr sz="2600" dirty="0">
                <a:latin typeface="Gothic Uralic"/>
                <a:cs typeface="Gothic Uralic"/>
              </a:rPr>
              <a:t>data may result </a:t>
            </a:r>
            <a:r>
              <a:rPr sz="2600" spc="-5" dirty="0">
                <a:latin typeface="Gothic Uralic"/>
                <a:cs typeface="Gothic Uralic"/>
              </a:rPr>
              <a:t>in </a:t>
            </a:r>
            <a:r>
              <a:rPr sz="2600" dirty="0">
                <a:latin typeface="Gothic Uralic"/>
                <a:cs typeface="Gothic Uralic"/>
              </a:rPr>
              <a:t>data  inconsistency</a:t>
            </a:r>
          </a:p>
          <a:p>
            <a:pPr marL="241300" marR="114935" indent="-228600">
              <a:lnSpc>
                <a:spcPts val="2810"/>
              </a:lnSpc>
              <a:spcBef>
                <a:spcPts val="935"/>
              </a:spcBef>
              <a:buClr>
                <a:srgbClr val="EC7C30"/>
              </a:buClr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latin typeface="Gothic Uralic"/>
                <a:cs typeface="Gothic Uralic"/>
              </a:rPr>
              <a:t>Maintaining data </a:t>
            </a:r>
            <a:r>
              <a:rPr sz="2600" spc="-5" dirty="0">
                <a:latin typeface="Gothic Uralic"/>
                <a:cs typeface="Gothic Uralic"/>
              </a:rPr>
              <a:t>consistency </a:t>
            </a:r>
            <a:r>
              <a:rPr sz="2600" dirty="0">
                <a:latin typeface="Gothic Uralic"/>
                <a:cs typeface="Gothic Uralic"/>
              </a:rPr>
              <a:t>requires mechanisms to </a:t>
            </a:r>
            <a:r>
              <a:rPr sz="2600" spc="-5" dirty="0">
                <a:latin typeface="Gothic Uralic"/>
                <a:cs typeface="Gothic Uralic"/>
              </a:rPr>
              <a:t>ensure </a:t>
            </a:r>
            <a:r>
              <a:rPr sz="2600" dirty="0">
                <a:latin typeface="Gothic Uralic"/>
                <a:cs typeface="Gothic Uralic"/>
              </a:rPr>
              <a:t>the  orderly execution of cooperating</a:t>
            </a:r>
            <a:r>
              <a:rPr sz="2600" spc="-15" dirty="0">
                <a:latin typeface="Gothic Uralic"/>
                <a:cs typeface="Gothic Uralic"/>
              </a:rPr>
              <a:t> </a:t>
            </a:r>
            <a:r>
              <a:rPr sz="2600" spc="-5" dirty="0">
                <a:latin typeface="Gothic Uralic"/>
                <a:cs typeface="Gothic Uralic"/>
              </a:rPr>
              <a:t>processes</a:t>
            </a:r>
            <a:endParaRPr sz="2600" dirty="0">
              <a:latin typeface="Gothic Uralic"/>
              <a:cs typeface="Gothic Uralic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Clr>
                <a:srgbClr val="EC7C30"/>
              </a:buClr>
              <a:buFont typeface="Wingdings"/>
              <a:buChar char=""/>
              <a:tabLst>
                <a:tab pos="241300" algn="l"/>
              </a:tabLst>
            </a:pPr>
            <a:r>
              <a:rPr sz="2600" dirty="0">
                <a:latin typeface="Gothic Uralic"/>
                <a:cs typeface="Gothic Uralic"/>
              </a:rPr>
              <a:t>Illustration of the</a:t>
            </a:r>
            <a:r>
              <a:rPr sz="2600" spc="-20" dirty="0">
                <a:latin typeface="Gothic Uralic"/>
                <a:cs typeface="Gothic Uralic"/>
              </a:rPr>
              <a:t> </a:t>
            </a:r>
            <a:r>
              <a:rPr sz="2600" spc="-5" dirty="0">
                <a:latin typeface="Gothic Uralic"/>
                <a:cs typeface="Gothic Uralic"/>
              </a:rPr>
              <a:t>problem:</a:t>
            </a:r>
            <a:endParaRPr sz="2600" dirty="0">
              <a:latin typeface="Gothic Uralic"/>
              <a:cs typeface="Gothic Uralic"/>
            </a:endParaRPr>
          </a:p>
          <a:p>
            <a:pPr marL="698500" marR="5080" lvl="1" indent="-228600">
              <a:lnSpc>
                <a:spcPct val="90000"/>
              </a:lnSpc>
              <a:spcBef>
                <a:spcPts val="795"/>
              </a:spcBef>
              <a:buClr>
                <a:srgbClr val="EC7C30"/>
              </a:buClr>
              <a:buFont typeface="Wingdings"/>
              <a:buChar char=""/>
              <a:tabLst>
                <a:tab pos="699135" algn="l"/>
                <a:tab pos="8169275" algn="l"/>
              </a:tabLst>
            </a:pPr>
            <a:r>
              <a:rPr sz="2200" spc="-10" dirty="0">
                <a:latin typeface="Gothic Uralic"/>
                <a:cs typeface="Gothic Uralic"/>
              </a:rPr>
              <a:t>Suppose </a:t>
            </a:r>
            <a:r>
              <a:rPr sz="2200" spc="-5" dirty="0">
                <a:latin typeface="Gothic Uralic"/>
                <a:cs typeface="Gothic Uralic"/>
              </a:rPr>
              <a:t>that </a:t>
            </a:r>
            <a:r>
              <a:rPr sz="2200" spc="-10" dirty="0">
                <a:latin typeface="Gothic Uralic"/>
                <a:cs typeface="Gothic Uralic"/>
              </a:rPr>
              <a:t>we </a:t>
            </a:r>
            <a:r>
              <a:rPr sz="2200" spc="-5" dirty="0">
                <a:latin typeface="Gothic Uralic"/>
                <a:cs typeface="Gothic Uralic"/>
              </a:rPr>
              <a:t>wanted </a:t>
            </a:r>
            <a:r>
              <a:rPr sz="2200" dirty="0">
                <a:latin typeface="Gothic Uralic"/>
                <a:cs typeface="Gothic Uralic"/>
              </a:rPr>
              <a:t>to </a:t>
            </a:r>
            <a:r>
              <a:rPr sz="2200" spc="-5" dirty="0">
                <a:latin typeface="Gothic Uralic"/>
                <a:cs typeface="Gothic Uralic"/>
              </a:rPr>
              <a:t>provide a solution </a:t>
            </a:r>
            <a:r>
              <a:rPr sz="2200" dirty="0">
                <a:latin typeface="Gothic Uralic"/>
                <a:cs typeface="Gothic Uralic"/>
              </a:rPr>
              <a:t>to the </a:t>
            </a:r>
            <a:r>
              <a:rPr sz="2200" spc="-5" dirty="0">
                <a:latin typeface="Gothic Uralic"/>
                <a:cs typeface="Gothic Uralic"/>
              </a:rPr>
              <a:t>consumer-producer  </a:t>
            </a:r>
            <a:r>
              <a:rPr sz="2200" spc="-10" dirty="0">
                <a:latin typeface="Gothic Uralic"/>
                <a:cs typeface="Gothic Uralic"/>
              </a:rPr>
              <a:t>problem </a:t>
            </a:r>
            <a:r>
              <a:rPr sz="2200" spc="-5" dirty="0">
                <a:latin typeface="Gothic Uralic"/>
                <a:cs typeface="Gothic Uralic"/>
              </a:rPr>
              <a:t>that </a:t>
            </a:r>
            <a:r>
              <a:rPr sz="2200" dirty="0">
                <a:latin typeface="Gothic Uralic"/>
                <a:cs typeface="Gothic Uralic"/>
              </a:rPr>
              <a:t>fills </a:t>
            </a:r>
            <a:r>
              <a:rPr sz="2200" b="1" i="1" spc="-5" dirty="0">
                <a:latin typeface="TeXGyreAdventor"/>
                <a:cs typeface="TeXGyreAdventor"/>
              </a:rPr>
              <a:t>all </a:t>
            </a:r>
            <a:r>
              <a:rPr sz="2200" dirty="0">
                <a:latin typeface="Gothic Uralic"/>
                <a:cs typeface="Gothic Uralic"/>
              </a:rPr>
              <a:t>the </a:t>
            </a:r>
            <a:r>
              <a:rPr sz="2200" spc="-10" dirty="0">
                <a:latin typeface="Gothic Uralic"/>
                <a:cs typeface="Gothic Uralic"/>
              </a:rPr>
              <a:t>buffers. </a:t>
            </a:r>
            <a:r>
              <a:rPr sz="2200" spc="-25" dirty="0">
                <a:latin typeface="Gothic Uralic"/>
                <a:cs typeface="Gothic Uralic"/>
              </a:rPr>
              <a:t>We </a:t>
            </a:r>
            <a:r>
              <a:rPr sz="2200" spc="-5" dirty="0">
                <a:latin typeface="Gothic Uralic"/>
                <a:cs typeface="Gothic Uralic"/>
              </a:rPr>
              <a:t>can do so by </a:t>
            </a:r>
            <a:r>
              <a:rPr sz="2200" dirty="0">
                <a:latin typeface="Gothic Uralic"/>
                <a:cs typeface="Gothic Uralic"/>
              </a:rPr>
              <a:t>having </a:t>
            </a:r>
            <a:r>
              <a:rPr sz="2200" spc="-5" dirty="0">
                <a:latin typeface="Gothic Uralic"/>
                <a:cs typeface="Gothic Uralic"/>
              </a:rPr>
              <a:t>an </a:t>
            </a:r>
            <a:r>
              <a:rPr sz="2200" dirty="0">
                <a:latin typeface="Gothic Uralic"/>
                <a:cs typeface="Gothic Uralic"/>
              </a:rPr>
              <a:t>integer  </a:t>
            </a:r>
            <a:r>
              <a:rPr sz="2200" b="1" spc="-5" dirty="0">
                <a:latin typeface="Courier New"/>
                <a:cs typeface="Courier New"/>
              </a:rPr>
              <a:t>counter</a:t>
            </a:r>
            <a:r>
              <a:rPr sz="2200" b="1" spc="-54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Gothic Uralic"/>
                <a:cs typeface="Gothic Uralic"/>
              </a:rPr>
              <a:t>that keeps track of the number of full</a:t>
            </a:r>
            <a:r>
              <a:rPr sz="2200" spc="25" dirty="0">
                <a:latin typeface="Gothic Uralic"/>
                <a:cs typeface="Gothic Uralic"/>
              </a:rPr>
              <a:t> </a:t>
            </a:r>
            <a:r>
              <a:rPr sz="2200" spc="-10" dirty="0" err="1">
                <a:latin typeface="Gothic Uralic"/>
                <a:cs typeface="Gothic Uralic"/>
              </a:rPr>
              <a:t>buffers.</a:t>
            </a:r>
            <a:r>
              <a:rPr sz="2200" spc="-5" dirty="0" err="1">
                <a:latin typeface="Gothic Uralic"/>
                <a:cs typeface="Gothic Uralic"/>
              </a:rPr>
              <a:t>Initially</a:t>
            </a:r>
            <a:r>
              <a:rPr sz="2200" spc="-5" dirty="0">
                <a:latin typeface="Gothic Uralic"/>
                <a:cs typeface="Gothic Uralic"/>
              </a:rPr>
              <a:t>, </a:t>
            </a:r>
            <a:r>
              <a:rPr sz="2200" b="1" spc="-5" dirty="0">
                <a:latin typeface="Courier New"/>
                <a:cs typeface="Courier New"/>
              </a:rPr>
              <a:t>counter </a:t>
            </a:r>
            <a:r>
              <a:rPr sz="2200" dirty="0">
                <a:latin typeface="Gothic Uralic"/>
                <a:cs typeface="Gothic Uralic"/>
              </a:rPr>
              <a:t>is  </a:t>
            </a:r>
            <a:r>
              <a:rPr sz="2200" spc="-10" dirty="0">
                <a:latin typeface="Gothic Uralic"/>
                <a:cs typeface="Gothic Uralic"/>
              </a:rPr>
              <a:t>set </a:t>
            </a:r>
            <a:r>
              <a:rPr sz="2200" dirty="0">
                <a:latin typeface="Gothic Uralic"/>
                <a:cs typeface="Gothic Uralic"/>
              </a:rPr>
              <a:t>to </a:t>
            </a:r>
            <a:r>
              <a:rPr sz="2200" spc="-5" dirty="0">
                <a:latin typeface="Gothic Uralic"/>
                <a:cs typeface="Gothic Uralic"/>
              </a:rPr>
              <a:t>0. It </a:t>
            </a:r>
            <a:r>
              <a:rPr sz="2200" spc="5" dirty="0">
                <a:latin typeface="Gothic Uralic"/>
                <a:cs typeface="Gothic Uralic"/>
              </a:rPr>
              <a:t>is </a:t>
            </a:r>
            <a:r>
              <a:rPr sz="2200" spc="-5" dirty="0">
                <a:latin typeface="Gothic Uralic"/>
                <a:cs typeface="Gothic Uralic"/>
              </a:rPr>
              <a:t>incremented by the </a:t>
            </a:r>
            <a:r>
              <a:rPr sz="2200" spc="-10" dirty="0">
                <a:latin typeface="Gothic Uralic"/>
                <a:cs typeface="Gothic Uralic"/>
              </a:rPr>
              <a:t>producer </a:t>
            </a:r>
            <a:r>
              <a:rPr sz="2200" spc="-5" dirty="0">
                <a:latin typeface="Gothic Uralic"/>
                <a:cs typeface="Gothic Uralic"/>
              </a:rPr>
              <a:t>after </a:t>
            </a:r>
            <a:r>
              <a:rPr sz="2200" spc="5" dirty="0">
                <a:latin typeface="Gothic Uralic"/>
                <a:cs typeface="Gothic Uralic"/>
              </a:rPr>
              <a:t>it </a:t>
            </a:r>
            <a:r>
              <a:rPr sz="2200" spc="-10" dirty="0">
                <a:latin typeface="Gothic Uralic"/>
                <a:cs typeface="Gothic Uralic"/>
              </a:rPr>
              <a:t>produces </a:t>
            </a:r>
            <a:r>
              <a:rPr sz="2200" spc="-5" dirty="0">
                <a:latin typeface="Gothic Uralic"/>
                <a:cs typeface="Gothic Uralic"/>
              </a:rPr>
              <a:t>a new </a:t>
            </a:r>
            <a:r>
              <a:rPr sz="2200" spc="-10" dirty="0">
                <a:latin typeface="Gothic Uralic"/>
                <a:cs typeface="Gothic Uralic"/>
              </a:rPr>
              <a:t>buffer  and </a:t>
            </a:r>
            <a:r>
              <a:rPr sz="2200" dirty="0">
                <a:latin typeface="Gothic Uralic"/>
                <a:cs typeface="Gothic Uralic"/>
              </a:rPr>
              <a:t>is </a:t>
            </a:r>
            <a:r>
              <a:rPr sz="2200" spc="-5" dirty="0">
                <a:latin typeface="Gothic Uralic"/>
                <a:cs typeface="Gothic Uralic"/>
              </a:rPr>
              <a:t>decremented by the consumer after </a:t>
            </a:r>
            <a:r>
              <a:rPr sz="2200" dirty="0">
                <a:latin typeface="Gothic Uralic"/>
                <a:cs typeface="Gothic Uralic"/>
              </a:rPr>
              <a:t>it </a:t>
            </a:r>
            <a:r>
              <a:rPr sz="2200" spc="-5" dirty="0">
                <a:latin typeface="Gothic Uralic"/>
                <a:cs typeface="Gothic Uralic"/>
              </a:rPr>
              <a:t>consumes a</a:t>
            </a:r>
            <a:r>
              <a:rPr sz="2200" dirty="0">
                <a:latin typeface="Gothic Uralic"/>
                <a:cs typeface="Gothic Uralic"/>
              </a:rPr>
              <a:t> </a:t>
            </a:r>
            <a:r>
              <a:rPr sz="2200" spc="-10" dirty="0">
                <a:latin typeface="Gothic Uralic"/>
                <a:cs typeface="Gothic Uralic"/>
              </a:rPr>
              <a:t>buffer.</a:t>
            </a:r>
            <a:endParaRPr sz="2200" dirty="0">
              <a:latin typeface="Gothic Uralic"/>
              <a:cs typeface="Gothic Ural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69112"/>
            <a:ext cx="3349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Background</a:t>
            </a:r>
            <a:endParaRPr sz="4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2B085-A1B9-4F20-BC92-10477AD9E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62" y="1136822"/>
            <a:ext cx="10447638" cy="5040141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The characteristics of this synchronization mechanism are-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It ensures mutual exclusion.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It does not follow strict alternation approach.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It ensures progress since if a process is not interested to enter the critical section, it never stops the other process to enter the critical section.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It suffers from Deadlock.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03030"/>
                </a:solidFill>
                <a:effectLst/>
                <a:latin typeface="Arimo"/>
              </a:rPr>
              <a:t>Since it suffers from deadlock, it does not guarantee bounded waiting.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20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383515C-9AC0-468B-9142-8B5A4B72C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2538" y="214313"/>
            <a:ext cx="76882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Peterson</a:t>
            </a:r>
            <a:r>
              <a:rPr lang="ja-JP" altLang="en-US"/>
              <a:t>’</a:t>
            </a:r>
            <a:r>
              <a:rPr lang="en-US" altLang="ja-JP"/>
              <a:t>s Solution</a:t>
            </a:r>
            <a:endParaRPr lang="en-US" alt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CD42522-0434-47B7-AF2F-1C4796CF31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70150" y="1182689"/>
            <a:ext cx="7118350" cy="4422775"/>
          </a:xfrm>
        </p:spPr>
        <p:txBody>
          <a:bodyPr>
            <a:normAutofit fontScale="85000" lnSpcReduction="10000"/>
          </a:bodyPr>
          <a:lstStyle/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Good algorithmic  description of solving the problem</a:t>
            </a:r>
            <a:endParaRPr lang="en-US" altLang="en-US" sz="800"/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Two process solution</a:t>
            </a:r>
            <a:endParaRPr lang="en-US" altLang="en-US" sz="800"/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Assume that the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/>
              <a:t>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en-US" altLang="en-US"/>
              <a:t> machine-language instructions are atomic; that is, cannot be interrupted</a:t>
            </a:r>
            <a:endParaRPr lang="en-US" altLang="en-US" sz="800"/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>
                <a:solidFill>
                  <a:srgbClr val="000000"/>
                </a:solidFill>
              </a:rPr>
              <a:t>The two processes share two variables: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sz="1600" b="1">
                <a:latin typeface="Courier New" panose="02070309020205020404" pitchFamily="49" charset="0"/>
              </a:rPr>
              <a:t>int turn; 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sz="1600" b="1">
                <a:latin typeface="Courier New" panose="02070309020205020404" pitchFamily="49" charset="0"/>
              </a:rPr>
              <a:t>Boolean flag[2]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endParaRPr lang="en-US" altLang="en-US" sz="800" b="1">
              <a:solidFill>
                <a:srgbClr val="000000"/>
              </a:solidFill>
            </a:endParaRPr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>
                <a:solidFill>
                  <a:srgbClr val="000000"/>
                </a:solidFill>
              </a:rPr>
              <a:t>The variable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turn</a:t>
            </a:r>
            <a:r>
              <a:rPr lang="en-US" altLang="en-US">
                <a:solidFill>
                  <a:srgbClr val="000000"/>
                </a:solidFill>
              </a:rPr>
              <a:t> indicates whose turn it is to enter the critical section</a:t>
            </a:r>
            <a:endParaRPr lang="en-US" altLang="en-US" sz="800">
              <a:solidFill>
                <a:srgbClr val="000000"/>
              </a:solidFill>
            </a:endParaRPr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>
                <a:solidFill>
                  <a:srgbClr val="000000"/>
                </a:solidFill>
              </a:rPr>
              <a:t>The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flag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array is used to indicate if a process is ready to enter the critical section.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flag[i] = </a:t>
            </a:r>
            <a:r>
              <a:rPr lang="en-US" altLang="en-US" sz="1600" b="1" i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 sz="16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</a:rPr>
              <a:t>implies that process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en-US" sz="2000" b="1" baseline="-25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>
                <a:solidFill>
                  <a:srgbClr val="000000"/>
                </a:solidFill>
              </a:rPr>
              <a:t> is ready!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A7DF2-783F-4CE4-9337-DAE3F5242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707" y="551935"/>
            <a:ext cx="11130401" cy="56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5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49AE97-3A37-4B5B-8151-3EA664DD2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77" y="1400433"/>
            <a:ext cx="8968286" cy="40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32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839945-5BF3-43FB-8399-63815038D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211" y="955589"/>
            <a:ext cx="10816589" cy="43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D3A46-791D-4481-85AE-50AA75EA0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l" fontAlgn="base">
              <a:buNone/>
            </a:pPr>
            <a:r>
              <a:rPr lang="en-IN" b="0" i="0" dirty="0">
                <a:effectLst/>
                <a:latin typeface="Roboto" panose="02000000000000000000" pitchFamily="2" charset="0"/>
              </a:rPr>
              <a:t>Peterson’s Solution preserves all three conditions 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Mutual Exclusion is assured as only one process can access the critical section at any time.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Progress is also assured, as a process outside the critical section does not block other processes from entering the critical section.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Bounded Waiting is preserved as every process gets a fair chance.</a:t>
            </a:r>
          </a:p>
          <a:p>
            <a:pPr marL="0" indent="0" algn="l" fontAlgn="base">
              <a:buNone/>
            </a:pPr>
            <a:br>
              <a:rPr lang="en-IN" b="0" i="0" dirty="0">
                <a:effectLst/>
                <a:latin typeface="Roboto" panose="02000000000000000000" pitchFamily="2" charset="0"/>
              </a:rPr>
            </a:br>
            <a:r>
              <a:rPr lang="en-IN" b="0" i="0" dirty="0">
                <a:effectLst/>
                <a:latin typeface="Roboto" panose="02000000000000000000" pitchFamily="2" charset="0"/>
              </a:rPr>
              <a:t>Disadvantages of Peterson’s Solution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It is limited to 2 processes.</a:t>
            </a:r>
          </a:p>
          <a:p>
            <a:pPr algn="l" fontAlgn="base"/>
            <a:endParaRPr lang="en-IN" b="0" i="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2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E0B6C-A596-4570-A156-5FB90B12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3" y="0"/>
            <a:ext cx="12068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01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C0099-1C18-4BBD-948B-16991743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23" y="0"/>
            <a:ext cx="7320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1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47EFF1-1DAD-4162-9F32-97EF7479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72" y="0"/>
            <a:ext cx="4682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7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B0321-65F2-4CD0-B4FE-641B8D0B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968" y="0"/>
            <a:ext cx="5232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0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9402" y="647770"/>
            <a:ext cx="8511624" cy="5920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92F96-C110-459A-BB12-9B2DCFCB5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83" y="0"/>
            <a:ext cx="4655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11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983F25-1FFD-4BFE-80F3-728C6FFD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88" y="0"/>
            <a:ext cx="469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38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4C8CB9-1055-4CE6-8001-DD85EFB40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03" y="1318054"/>
            <a:ext cx="9696661" cy="4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1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C6DCE5-9DC2-436F-A0CD-C73FF80B1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406" y="1161535"/>
            <a:ext cx="9421670" cy="50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51CCD73-EED3-4BD2-A0AA-37CD2B682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312" y="1334530"/>
            <a:ext cx="7727376" cy="484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1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E4727000-4764-46A8-B027-B2DF1F156E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763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Semaphore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69CF9DC-2FDA-46A2-94CA-33B58062ED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9" y="1163639"/>
            <a:ext cx="7921625" cy="52546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1600"/>
              <a:t>Synchronization tool that provides more sophisticated ways (than Mutex locks)  for process to synchronize their activities.</a:t>
            </a:r>
            <a:endParaRPr lang="en-US" altLang="en-US" sz="1600" i="1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/>
              <a:t>Semaphore </a:t>
            </a:r>
            <a:r>
              <a:rPr lang="en-US" altLang="en-US" sz="1600" b="1" i="1"/>
              <a:t>S</a:t>
            </a:r>
            <a:r>
              <a:rPr lang="en-US" altLang="en-US" sz="1600"/>
              <a:t> – integer variable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Can only be accessed via two indivisible (atomic) operations</a:t>
            </a:r>
          </a:p>
          <a:p>
            <a:pPr lvl="1">
              <a:lnSpc>
                <a:spcPct val="90000"/>
              </a:lnSpc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>
                <a:solidFill>
                  <a:srgbClr val="000000"/>
                </a:solidFill>
              </a:rPr>
              <a:t> </a:t>
            </a:r>
            <a:r>
              <a:rPr lang="en-US" altLang="en-US" sz="1600">
                <a:solidFill>
                  <a:srgbClr val="000000"/>
                </a:solidFill>
              </a:rPr>
              <a:t>and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signal()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Originally called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P()</a:t>
            </a:r>
            <a:r>
              <a:rPr lang="en-US" altLang="en-US"/>
              <a:t> </a:t>
            </a:r>
            <a:r>
              <a:rPr lang="en-US" altLang="en-US" sz="1600"/>
              <a:t>and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V()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Definition of  the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wait() operation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  <a:sym typeface="Symbol" panose="05050102010706020507" pitchFamily="18" charset="2"/>
              </a:rPr>
              <a:t>wait(S)</a:t>
            </a: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{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   while (S &lt;= 0)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      ; // busy wait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   S--;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Definition of  the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signal() operation</a:t>
            </a:r>
            <a:endParaRPr lang="en-US" altLang="en-US" sz="1600" b="1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  <a:sym typeface="Symbol" panose="05050102010706020507" pitchFamily="18" charset="2"/>
              </a:rPr>
              <a:t>signal(S)</a:t>
            </a: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{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   S++;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09B2D-B81F-49E7-86F2-E8CA5D81B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155" y="709805"/>
            <a:ext cx="4645433" cy="393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02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F06D06-447F-436B-B7C9-0735DF206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5988"/>
            <a:ext cx="11911914" cy="30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09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EDC108-8B15-4234-BA77-D524F610C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435" y="452847"/>
            <a:ext cx="7855131" cy="60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2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0515485-35F7-4977-9470-E6D5F25A9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5975" y="288925"/>
            <a:ext cx="85344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Semaphore Usage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8986D2C6-E637-491C-AE5E-947E7FB928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8550" y="1093789"/>
            <a:ext cx="7194550" cy="4530725"/>
          </a:xfrm>
        </p:spPr>
        <p:txBody>
          <a:bodyPr/>
          <a:lstStyle/>
          <a:p>
            <a:pPr>
              <a:tabLst>
                <a:tab pos="2001838" algn="ctr"/>
                <a:tab pos="4513263" algn="ctr"/>
              </a:tabLst>
            </a:pPr>
            <a:r>
              <a:rPr lang="en-US" altLang="en-US" sz="1600" dirty="0">
                <a:sym typeface="MT Extra" panose="05050102010205020202" pitchFamily="18" charset="2"/>
              </a:rPr>
              <a:t>Can solve various synchronization problems</a:t>
            </a:r>
          </a:p>
          <a:p>
            <a:pPr>
              <a:tabLst>
                <a:tab pos="2001838" algn="ctr"/>
                <a:tab pos="4513263" algn="ctr"/>
              </a:tabLst>
            </a:pPr>
            <a:r>
              <a:rPr lang="en-US" altLang="en-US" sz="1600" dirty="0">
                <a:sym typeface="MT Extra" panose="05050102010205020202" pitchFamily="18" charset="2"/>
              </a:rPr>
              <a:t>Consider </a:t>
            </a:r>
            <a:r>
              <a:rPr lang="en-US" altLang="en-US" sz="1600" b="1" i="1" dirty="0">
                <a:sym typeface="MT Extra" panose="05050102010205020202" pitchFamily="18" charset="2"/>
              </a:rPr>
              <a:t>P</a:t>
            </a:r>
            <a:r>
              <a:rPr lang="en-US" altLang="en-US" sz="1600" b="1" i="1" baseline="-25000" dirty="0">
                <a:sym typeface="MT Extra" panose="05050102010205020202" pitchFamily="18" charset="2"/>
              </a:rPr>
              <a:t>1</a:t>
            </a:r>
            <a:r>
              <a:rPr lang="en-US" altLang="en-US" sz="1600" b="1" i="1" dirty="0">
                <a:sym typeface="MT Extra" panose="05050102010205020202" pitchFamily="18" charset="2"/>
              </a:rPr>
              <a:t> </a:t>
            </a:r>
            <a:r>
              <a:rPr lang="en-US" altLang="en-US" sz="1600" dirty="0">
                <a:sym typeface="MT Extra" panose="05050102010205020202" pitchFamily="18" charset="2"/>
              </a:rPr>
              <a:t> and </a:t>
            </a:r>
            <a:r>
              <a:rPr lang="en-US" altLang="en-US" sz="1600" b="1" i="1" dirty="0">
                <a:sym typeface="MT Extra" panose="05050102010205020202" pitchFamily="18" charset="2"/>
              </a:rPr>
              <a:t>P</a:t>
            </a:r>
            <a:r>
              <a:rPr lang="en-US" altLang="en-US" sz="1600" b="1" i="1" baseline="-25000" dirty="0">
                <a:sym typeface="MT Extra" panose="05050102010205020202" pitchFamily="18" charset="2"/>
              </a:rPr>
              <a:t>2</a:t>
            </a:r>
            <a:r>
              <a:rPr lang="en-US" altLang="en-US" sz="1600" dirty="0">
                <a:sym typeface="MT Extra" panose="05050102010205020202" pitchFamily="18" charset="2"/>
              </a:rPr>
              <a:t> that require</a:t>
            </a:r>
            <a:r>
              <a:rPr lang="en-US" altLang="en-US" sz="1600" b="1" i="1" dirty="0">
                <a:sym typeface="MT Extra" panose="05050102010205020202" pitchFamily="18" charset="2"/>
              </a:rPr>
              <a:t> S</a:t>
            </a:r>
            <a:r>
              <a:rPr lang="en-US" altLang="en-US" sz="1600" b="1" i="1" baseline="-25000" dirty="0">
                <a:sym typeface="MT Extra" panose="05050102010205020202" pitchFamily="18" charset="2"/>
              </a:rPr>
              <a:t>1</a:t>
            </a:r>
            <a:r>
              <a:rPr lang="en-US" altLang="en-US" sz="1600" b="1" i="1" dirty="0">
                <a:sym typeface="MT Extra" panose="05050102010205020202" pitchFamily="18" charset="2"/>
              </a:rPr>
              <a:t> </a:t>
            </a:r>
            <a:r>
              <a:rPr lang="en-US" altLang="en-US" sz="1600" dirty="0">
                <a:sym typeface="MT Extra" panose="05050102010205020202" pitchFamily="18" charset="2"/>
              </a:rPr>
              <a:t>to happen before </a:t>
            </a:r>
            <a:r>
              <a:rPr lang="en-US" altLang="en-US" sz="1600" b="1" i="1" dirty="0">
                <a:sym typeface="MT Extra" panose="05050102010205020202" pitchFamily="18" charset="2"/>
              </a:rPr>
              <a:t>S</a:t>
            </a:r>
            <a:r>
              <a:rPr lang="en-US" altLang="en-US" sz="1600" b="1" i="1" baseline="-25000" dirty="0">
                <a:sym typeface="MT Extra" panose="05050102010205020202" pitchFamily="18" charset="2"/>
              </a:rPr>
              <a:t>2</a:t>
            </a:r>
          </a:p>
          <a:p>
            <a:pPr>
              <a:buNone/>
              <a:tabLst>
                <a:tab pos="2001838" algn="ctr"/>
                <a:tab pos="4513263" algn="ctr"/>
              </a:tabLst>
            </a:pPr>
            <a:r>
              <a:rPr lang="en-US" altLang="en-US" sz="1600" dirty="0">
                <a:sym typeface="MT Extra" panose="05050102010205020202" pitchFamily="18" charset="2"/>
              </a:rPr>
              <a:t>       Create a semaphore “</a:t>
            </a:r>
            <a:r>
              <a:rPr lang="en-US" altLang="ja-JP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synch</a:t>
            </a:r>
            <a:r>
              <a:rPr lang="en-US" altLang="en-US" sz="1600" dirty="0">
                <a:sym typeface="MT Extra" panose="05050102010205020202" pitchFamily="18" charset="2"/>
              </a:rPr>
              <a:t>”</a:t>
            </a:r>
            <a:r>
              <a:rPr lang="en-US" altLang="ja-JP" sz="1600" dirty="0">
                <a:sym typeface="MT Extra" panose="05050102010205020202" pitchFamily="18" charset="2"/>
              </a:rPr>
              <a:t> initialized to 0 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P1: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   S</a:t>
            </a:r>
            <a:r>
              <a:rPr lang="en-US" altLang="en-US" sz="1600" b="1" baseline="-25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1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;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   signal(synch);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P2: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   wait(synch)</a:t>
            </a:r>
            <a:r>
              <a:rPr lang="en-US" altLang="en-US" sz="1400" dirty="0">
                <a:solidFill>
                  <a:srgbClr val="0000FF"/>
                </a:solidFill>
                <a:sym typeface="MT Extra" panose="05050102010205020202" pitchFamily="18" charset="2"/>
              </a:rPr>
              <a:t>;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  <a:sym typeface="MT Extra" panose="05050102010205020202" pitchFamily="18" charset="2"/>
            </a:endParaRP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   S</a:t>
            </a:r>
            <a:r>
              <a:rPr lang="en-US" altLang="en-US" sz="1600" b="1" baseline="-25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2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;</a:t>
            </a:r>
            <a:endParaRPr lang="en-US" altLang="en-US" sz="1600" dirty="0">
              <a:sym typeface="MT Extra" panose="05050102010205020202" pitchFamily="18" charset="2"/>
            </a:endParaRPr>
          </a:p>
          <a:p>
            <a:pPr>
              <a:tabLst>
                <a:tab pos="2001838" algn="ctr"/>
                <a:tab pos="4513263" algn="ctr"/>
              </a:tabLst>
            </a:pPr>
            <a:r>
              <a:rPr lang="en-US" altLang="en-US" sz="1600" dirty="0"/>
              <a:t>Can implement a counting semaphore </a:t>
            </a:r>
            <a:r>
              <a:rPr lang="en-US" altLang="en-US" sz="1600" b="1" i="1" dirty="0">
                <a:solidFill>
                  <a:srgbClr val="000000"/>
                </a:solidFill>
              </a:rPr>
              <a:t>S</a:t>
            </a:r>
            <a:r>
              <a:rPr lang="en-US" altLang="en-US" sz="1600" dirty="0"/>
              <a:t> as a binary semaphore</a:t>
            </a:r>
          </a:p>
          <a:p>
            <a:pPr>
              <a:tabLst>
                <a:tab pos="2001838" algn="ctr"/>
                <a:tab pos="4513263" algn="ctr"/>
              </a:tabLst>
            </a:pPr>
            <a:endParaRPr lang="en-US" altLang="en-US" sz="1600" b="1" i="1" baseline="-25000" dirty="0">
              <a:sym typeface="MT Extra" panose="05050102010205020202" pitchFamily="18" charset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6899" y="714909"/>
            <a:ext cx="7921604" cy="5021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B961B6-0FD1-44AD-B3B9-64053B15B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63" y="648747"/>
            <a:ext cx="7715794" cy="53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47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7B6A0D-177B-47D4-9AEE-A84BFEFCF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371" y="664039"/>
            <a:ext cx="5250884" cy="55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07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2FDBD8-42BC-4B15-9E3D-E2DE55650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816" y="1053737"/>
            <a:ext cx="7663555" cy="40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82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F16F94-9AEF-47BB-8EC7-5C9FE995A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680" y="1"/>
            <a:ext cx="6810375" cy="324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DDCA1-D2FB-4090-A062-382FCC59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736" y="4136164"/>
            <a:ext cx="63817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99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CB4C7B94-88B0-471F-BD0A-4F21ED890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0501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Semaphore Implementation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36ABF49B-D4D0-4FDE-B604-B99B5A3EEC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93950" y="1157289"/>
            <a:ext cx="7143750" cy="453072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Must guarantee that no two processes can execute  the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wait() </a:t>
            </a:r>
            <a:r>
              <a:rPr lang="en-US" altLang="en-US" dirty="0"/>
              <a:t>and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signal() </a:t>
            </a:r>
            <a:r>
              <a:rPr lang="en-US" altLang="en-US" dirty="0"/>
              <a:t>on the same semaphore at the same time</a:t>
            </a:r>
          </a:p>
          <a:p>
            <a:r>
              <a:rPr lang="en-US" altLang="en-US" dirty="0"/>
              <a:t>Thus, the implementation becomes the critical section problem where the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altLang="en-US" dirty="0"/>
              <a:t> and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altLang="en-US" dirty="0"/>
              <a:t> code are placed in the critical section</a:t>
            </a:r>
          </a:p>
          <a:p>
            <a:pPr lvl="1"/>
            <a:r>
              <a:rPr lang="en-US" altLang="en-US" dirty="0"/>
              <a:t>Could now have </a:t>
            </a:r>
            <a:r>
              <a:rPr lang="en-US" altLang="en-US" b="1" dirty="0">
                <a:solidFill>
                  <a:srgbClr val="3366FF"/>
                </a:solidFill>
              </a:rPr>
              <a:t>busy waiting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critical section implementation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9AF3418E-A805-4116-8A7C-C0BDBAC2C9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6339" y="44450"/>
            <a:ext cx="8467725" cy="609600"/>
          </a:xfrm>
        </p:spPr>
        <p:txBody>
          <a:bodyPr/>
          <a:lstStyle/>
          <a:p>
            <a:r>
              <a:rPr lang="en-US" altLang="en-US" sz="2400"/>
              <a:t>Semaphore Implementation with no Busy waiting 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AF429D3C-9095-43BA-A12B-BCDE91D101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60626" y="1041400"/>
            <a:ext cx="6962775" cy="470058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altLang="en-US"/>
              <a:t>With each semaphore there is an associated waiting queue</a:t>
            </a:r>
          </a:p>
          <a:p>
            <a:pPr>
              <a:defRPr/>
            </a:pPr>
            <a:r>
              <a:rPr lang="en-US" altLang="en-US"/>
              <a:t>Each entry in a waiting queue has two data items:</a:t>
            </a:r>
          </a:p>
          <a:p>
            <a:pPr lvl="1">
              <a:defRPr/>
            </a:pPr>
            <a:r>
              <a:rPr lang="en-US" altLang="en-US"/>
              <a:t> value (of type integer)</a:t>
            </a:r>
          </a:p>
          <a:p>
            <a:pPr lvl="1">
              <a:defRPr/>
            </a:pPr>
            <a:r>
              <a:rPr lang="en-US" altLang="en-US"/>
              <a:t> pointer to next record in the list</a:t>
            </a:r>
          </a:p>
          <a:p>
            <a:pPr>
              <a:defRPr/>
            </a:pPr>
            <a:r>
              <a:rPr lang="en-US" altLang="en-US"/>
              <a:t>Two operations:</a:t>
            </a:r>
          </a:p>
          <a:p>
            <a:pPr lvl="1">
              <a:defRPr/>
            </a:pPr>
            <a:r>
              <a:rPr lang="en-US" altLang="en-US" b="1">
                <a:solidFill>
                  <a:srgbClr val="3366FF"/>
                </a:solidFill>
              </a:rPr>
              <a:t>block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place the process invoking the operation on the appropriate waiting queue</a:t>
            </a:r>
          </a:p>
          <a:p>
            <a:pPr lvl="1">
              <a:defRPr/>
            </a:pPr>
            <a:r>
              <a:rPr lang="en-US" altLang="en-US" b="1">
                <a:solidFill>
                  <a:srgbClr val="3366FF"/>
                </a:solidFill>
              </a:rPr>
              <a:t>wakeup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remove one of processes in the waiting queue and place it in the ready queue</a:t>
            </a:r>
          </a:p>
          <a:p>
            <a:pPr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typedef struct{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int value;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struct process *list;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} semaphore; </a:t>
            </a:r>
          </a:p>
          <a:p>
            <a:pPr>
              <a:defRPr/>
            </a:pPr>
            <a:endParaRPr lang="en-US" altLang="en-US"/>
          </a:p>
          <a:p>
            <a:pPr lvl="1">
              <a:defRPr/>
            </a:pPr>
            <a:endParaRPr lang="en-US" altLang="en-US"/>
          </a:p>
          <a:p>
            <a:pPr>
              <a:buNone/>
              <a:defRPr/>
            </a:pPr>
            <a:r>
              <a:rPr lang="en-US" altLang="en-US">
                <a:solidFill>
                  <a:srgbClr val="0000FF"/>
                </a:solidFill>
              </a:rPr>
              <a:t>                    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D3C3C83-782C-44DF-964D-39A8BB6B4E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325" y="144464"/>
            <a:ext cx="8356600" cy="581025"/>
          </a:xfrm>
        </p:spPr>
        <p:txBody>
          <a:bodyPr/>
          <a:lstStyle/>
          <a:p>
            <a:r>
              <a:rPr lang="en-US" altLang="en-US" sz="2400"/>
              <a:t>Implementation with no Busy waiting (Cont.)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0C8A17D-13DB-4D65-9990-20D0128066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78114" y="901700"/>
            <a:ext cx="6122987" cy="50292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buNone/>
            </a:pP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wait(semaphore *S) {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S-&gt;value--;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if (S-&gt;value &lt; 0)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add this process to S-&gt;list;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block();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altLang="en-US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signal(semaphore *S) {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S-&gt;value++;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if (S-&gt;value &lt;= 0)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remove a process P from S-&gt;list;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wakeup(P);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C879C0C-D1BF-4CCF-9A66-19A6D6F8B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3964" y="161926"/>
            <a:ext cx="7716837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Deadlock and Starvation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2C3F8BC-720E-45F4-8A82-B3A89D7568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4739" y="1073151"/>
            <a:ext cx="7640637" cy="4906963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882775" algn="ctr"/>
                <a:tab pos="4568825" algn="ctr"/>
              </a:tabLst>
              <a:defRPr/>
            </a:pPr>
            <a:r>
              <a:rPr lang="en-US" altLang="en-US" b="1">
                <a:solidFill>
                  <a:srgbClr val="3366FF"/>
                </a:solidFill>
              </a:rPr>
              <a:t>Deadlock </a:t>
            </a:r>
            <a:r>
              <a:rPr lang="en-US" altLang="en-US"/>
              <a:t>– two or more processes are waiting indefinitely for an event that can be caused by only one of the waiting processes</a:t>
            </a:r>
          </a:p>
          <a:p>
            <a:pPr>
              <a:tabLst>
                <a:tab pos="1882775" algn="ctr"/>
                <a:tab pos="4568825" algn="ctr"/>
              </a:tabLst>
              <a:defRPr/>
            </a:pPr>
            <a:r>
              <a:rPr lang="en-US" altLang="en-US">
                <a:solidFill>
                  <a:srgbClr val="000000"/>
                </a:solidFill>
              </a:rPr>
              <a:t>Let </a:t>
            </a:r>
            <a:r>
              <a:rPr lang="en-US" altLang="en-US" sz="20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>
                <a:solidFill>
                  <a:srgbClr val="000000"/>
                </a:solidFill>
              </a:rPr>
              <a:t> and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be </a:t>
            </a:r>
            <a:r>
              <a:rPr lang="en-US" altLang="en-US"/>
              <a:t>two semaphores initialized to 1</a:t>
            </a:r>
          </a:p>
          <a:p>
            <a:pPr>
              <a:buNone/>
              <a:tabLst>
                <a:tab pos="1882775" algn="ctr"/>
                <a:tab pos="4568825" algn="ctr"/>
              </a:tabLst>
              <a:defRPr/>
            </a:pPr>
            <a:r>
              <a:rPr lang="en-US" altLang="en-US" i="1">
                <a:solidFill>
                  <a:srgbClr val="000000"/>
                </a:solidFill>
              </a:rPr>
              <a:t>		        P</a:t>
            </a:r>
            <a:r>
              <a:rPr lang="en-US" altLang="en-US" baseline="-25000">
                <a:solidFill>
                  <a:srgbClr val="000000"/>
                </a:solidFill>
              </a:rPr>
              <a:t>0</a:t>
            </a:r>
            <a:r>
              <a:rPr lang="en-US" altLang="en-US">
                <a:solidFill>
                  <a:srgbClr val="000000"/>
                </a:solidFill>
              </a:rPr>
              <a:t>	                            </a:t>
            </a:r>
            <a:r>
              <a:rPr lang="en-US" altLang="en-US" i="1">
                <a:solidFill>
                  <a:srgbClr val="000000"/>
                </a:solidFill>
              </a:rPr>
              <a:t>P</a:t>
            </a:r>
            <a:r>
              <a:rPr lang="en-US" altLang="en-US" baseline="-25000">
                <a:solidFill>
                  <a:srgbClr val="000000"/>
                </a:solidFill>
              </a:rPr>
              <a:t>1</a:t>
            </a:r>
          </a:p>
          <a:p>
            <a:pPr>
              <a:buNone/>
              <a:tabLst>
                <a:tab pos="1882775" algn="ctr"/>
                <a:tab pos="4568825" algn="ctr"/>
              </a:tabLst>
              <a:defRPr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  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wait(S); 	              wait(Q);</a:t>
            </a:r>
          </a:p>
          <a:p>
            <a:pPr>
              <a:buNone/>
              <a:tabLst>
                <a:tab pos="1882775" algn="ctr"/>
                <a:tab pos="4568825" algn="ctr"/>
              </a:tabLst>
              <a:defRPr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   wait(Q); 	              wait(S);</a:t>
            </a:r>
          </a:p>
          <a:p>
            <a:pPr>
              <a:buNone/>
              <a:tabLst>
                <a:tab pos="1882775" algn="ctr"/>
                <a:tab pos="4568825" algn="ctr"/>
              </a:tabLst>
              <a:defRPr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...		     ...</a:t>
            </a:r>
          </a:p>
          <a:p>
            <a:pPr>
              <a:buNone/>
              <a:tabLst>
                <a:tab pos="1882775" algn="ctr"/>
                <a:tab pos="4568825" algn="ctr"/>
              </a:tabLst>
              <a:defRPr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   signal(S);                 signal(Q);</a:t>
            </a:r>
          </a:p>
          <a:p>
            <a:pPr>
              <a:buNone/>
              <a:tabLst>
                <a:tab pos="1882775" algn="ctr"/>
                <a:tab pos="4568825" algn="ctr"/>
              </a:tabLst>
              <a:defRPr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signal(Q);                 signal(S);</a:t>
            </a:r>
          </a:p>
          <a:p>
            <a:pPr>
              <a:buNone/>
              <a:tabLst>
                <a:tab pos="1882775" algn="ctr"/>
                <a:tab pos="4568825" algn="ctr"/>
              </a:tabLst>
              <a:defRPr/>
            </a:pP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1882775" algn="ctr"/>
                <a:tab pos="4568825" algn="ctr"/>
              </a:tabLst>
              <a:defRPr/>
            </a:pPr>
            <a:r>
              <a:rPr lang="en-US" altLang="en-US" b="1">
                <a:solidFill>
                  <a:srgbClr val="3366FF"/>
                </a:solidFill>
                <a:sym typeface="MT Extra" panose="05050102010205020202" pitchFamily="18" charset="2"/>
              </a:rPr>
              <a:t>Starvation</a:t>
            </a:r>
            <a:r>
              <a:rPr lang="en-US" altLang="en-US">
                <a:solidFill>
                  <a:srgbClr val="3366FF"/>
                </a:solidFill>
                <a:sym typeface="MT Extra" panose="05050102010205020202" pitchFamily="18" charset="2"/>
              </a:rPr>
              <a:t> </a:t>
            </a:r>
            <a:r>
              <a:rPr lang="en-US" altLang="en-US"/>
              <a:t>– </a:t>
            </a:r>
            <a:r>
              <a:rPr lang="en-US" altLang="en-US" b="1">
                <a:solidFill>
                  <a:srgbClr val="3366FF"/>
                </a:solidFill>
              </a:rPr>
              <a:t>indefinite blocking  </a:t>
            </a:r>
          </a:p>
          <a:p>
            <a:pPr lvl="1">
              <a:tabLst>
                <a:tab pos="1882775" algn="ctr"/>
                <a:tab pos="4568825" algn="ctr"/>
              </a:tabLst>
              <a:defRPr/>
            </a:pPr>
            <a:r>
              <a:rPr lang="en-US" altLang="en-US" sz="1600"/>
              <a:t>A process may never be removed from the semaphore queue in which it is suspended</a:t>
            </a:r>
          </a:p>
          <a:p>
            <a:pPr>
              <a:tabLst>
                <a:tab pos="1882775" algn="ctr"/>
                <a:tab pos="4568825" algn="ctr"/>
              </a:tabLst>
              <a:defRPr/>
            </a:pPr>
            <a:r>
              <a:rPr lang="en-US" altLang="en-US" b="1">
                <a:solidFill>
                  <a:srgbClr val="3366FF"/>
                </a:solidFill>
              </a:rPr>
              <a:t>Priority Inversion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Scheduling problem when lower-priority process holds a lock needed by higher-priority process</a:t>
            </a:r>
          </a:p>
          <a:p>
            <a:pPr lvl="1">
              <a:tabLst>
                <a:tab pos="1882775" algn="ctr"/>
                <a:tab pos="4568825" algn="ctr"/>
              </a:tabLst>
              <a:defRPr/>
            </a:pPr>
            <a:r>
              <a:rPr lang="en-US" altLang="en-US" sz="1600"/>
              <a:t>Solved via </a:t>
            </a:r>
            <a:r>
              <a:rPr lang="en-US" altLang="en-US" sz="1600" b="1">
                <a:solidFill>
                  <a:srgbClr val="3366FF"/>
                </a:solidFill>
              </a:rPr>
              <a:t>priority-inheritance protocol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AA4EBEC2-66DE-49D8-8478-EBD85D1D6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70175" y="185738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Classical Problems of Synchronization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ACE50CE-6AE1-45A3-874A-3A8478EAFC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30450" y="1233489"/>
            <a:ext cx="7524750" cy="453072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Classical problems used to test newly-proposed synchronization schemes</a:t>
            </a:r>
          </a:p>
          <a:p>
            <a:pPr lvl="1"/>
            <a:r>
              <a:rPr lang="en-US" altLang="en-US"/>
              <a:t>Bounded-Buffer Problem</a:t>
            </a:r>
          </a:p>
          <a:p>
            <a:pPr lvl="1"/>
            <a:r>
              <a:rPr lang="en-US" altLang="en-US"/>
              <a:t>Readers and Writers Problem</a:t>
            </a:r>
          </a:p>
          <a:p>
            <a:pPr lvl="1"/>
            <a:r>
              <a:rPr lang="en-US" altLang="en-US"/>
              <a:t>Dining-Philosophers Problem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54AC-50F8-4DB4-B224-71B529B3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Bounded-Buffer Problem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2CB2A3-3825-414C-9D50-D09081816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915887"/>
            <a:ext cx="7886700" cy="41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3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5920" y="507700"/>
            <a:ext cx="9275445" cy="5977255"/>
            <a:chOff x="1645920" y="507700"/>
            <a:chExt cx="9275445" cy="5977255"/>
          </a:xfrm>
        </p:grpSpPr>
        <p:sp>
          <p:nvSpPr>
            <p:cNvPr id="3" name="object 3"/>
            <p:cNvSpPr/>
            <p:nvPr/>
          </p:nvSpPr>
          <p:spPr>
            <a:xfrm>
              <a:off x="1645920" y="507700"/>
              <a:ext cx="9211980" cy="59769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68596" y="3906012"/>
              <a:ext cx="6152515" cy="2578735"/>
            </a:xfrm>
            <a:custGeom>
              <a:avLst/>
              <a:gdLst/>
              <a:ahLst/>
              <a:cxnLst/>
              <a:rect l="l" t="t" r="r" b="b"/>
              <a:pathLst>
                <a:path w="6152515" h="2578735">
                  <a:moveTo>
                    <a:pt x="6152388" y="0"/>
                  </a:moveTo>
                  <a:lnTo>
                    <a:pt x="0" y="0"/>
                  </a:lnTo>
                  <a:lnTo>
                    <a:pt x="0" y="2578608"/>
                  </a:lnTo>
                  <a:lnTo>
                    <a:pt x="6152388" y="2578608"/>
                  </a:lnTo>
                  <a:lnTo>
                    <a:pt x="6152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4E95-0686-4722-9855-E69837DB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Bounded-Buffer Problem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03F11F-DFCA-40C5-B23C-E52DA3B80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384664"/>
            <a:ext cx="7886700" cy="40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70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27D58-4137-4446-9D1B-12B58F326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576" y="435429"/>
            <a:ext cx="8105775" cy="55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7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45B6A54-3857-4B09-91C7-A843A3FBA2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3526" y="277813"/>
            <a:ext cx="7407275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Bounded-Buffer Problem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465D60C5-ED38-432A-9140-F205D8133B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38401" y="1293813"/>
            <a:ext cx="7210425" cy="372586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b="1" i="1"/>
              <a:t>n</a:t>
            </a:r>
            <a:r>
              <a:rPr lang="en-US" altLang="en-US"/>
              <a:t> buffers, each can hold one item</a:t>
            </a:r>
          </a:p>
          <a:p>
            <a:r>
              <a:rPr lang="en-US" altLang="en-US"/>
              <a:t>Semaphore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en-US">
                <a:solidFill>
                  <a:srgbClr val="000000"/>
                </a:solidFill>
              </a:rPr>
              <a:t> i</a:t>
            </a:r>
            <a:r>
              <a:rPr lang="en-US" altLang="en-US"/>
              <a:t>nitialized to the value 1</a:t>
            </a:r>
          </a:p>
          <a:p>
            <a:r>
              <a:rPr lang="en-US" altLang="en-US">
                <a:solidFill>
                  <a:srgbClr val="000000"/>
                </a:solidFill>
              </a:rPr>
              <a:t>Semaphore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en-US" altLang="en-US">
                <a:solidFill>
                  <a:srgbClr val="000000"/>
                </a:solidFill>
              </a:rPr>
              <a:t> initialized </a:t>
            </a:r>
            <a:r>
              <a:rPr lang="en-US" altLang="en-US"/>
              <a:t>to the value 0</a:t>
            </a:r>
          </a:p>
          <a:p>
            <a:r>
              <a:rPr lang="en-US" altLang="en-US"/>
              <a:t>Semaphore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initialized </a:t>
            </a:r>
            <a:r>
              <a:rPr lang="en-US" altLang="en-US"/>
              <a:t>to the value n</a:t>
            </a:r>
          </a:p>
          <a:p>
            <a:endParaRPr lang="en-US" altLang="en-US"/>
          </a:p>
        </p:txBody>
      </p:sp>
      <p:sp>
        <p:nvSpPr>
          <p:cNvPr id="73732" name="Rectangle 5">
            <a:extLst>
              <a:ext uri="{FF2B5EF4-FFF2-40B4-BE49-F238E27FC236}">
                <a16:creationId xmlns:a16="http://schemas.microsoft.com/office/drawing/2014/main" id="{F82B0662-3E32-4050-A828-4398E28EF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75" y="3246439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kumimoji="1" lang="en-US" altLang="en-US"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5933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E5BA2D0-EE10-444D-9D40-6F8492ACE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797" y="984070"/>
            <a:ext cx="7631632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80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9096904-E8FA-4271-A969-E675BEB55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528" y="757239"/>
            <a:ext cx="7945868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17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5FE5AB-6434-4F42-AA27-FE4A2D473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618" y="844731"/>
            <a:ext cx="8250733" cy="51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57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3E527D9-1FC2-43AE-9285-7B81876E3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8" y="811096"/>
            <a:ext cx="8088312" cy="51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84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55191823-22B4-4C1B-84B7-954DEC76EF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5250" y="176213"/>
            <a:ext cx="757555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Bounded Buffer Problem (Cont.)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6E5D8D1-0FFE-436B-BFF5-7E9A95127A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38400" y="1279525"/>
            <a:ext cx="7848600" cy="4876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600"/>
              <a:t>The structure of the producer process</a:t>
            </a:r>
          </a:p>
          <a:p>
            <a:pPr>
              <a:buFont typeface="Monotype Sorts" pitchFamily="-84" charset="2"/>
              <a:buNone/>
            </a:pP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do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...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/* produce an item in next_produced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wait(empty);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wait(mutex);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...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/* add next produced to the buffer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signal(mutex);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signal(full);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} while (true);</a:t>
            </a:r>
            <a:b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60CAC05-DA85-4731-ACC9-711EC7C40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30513" y="176213"/>
            <a:ext cx="715645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Bounded Buffer Problem (Cont.)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02EA785-3576-4379-B842-7290D7E91F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3788" y="1152525"/>
            <a:ext cx="7848600" cy="4876800"/>
          </a:xfrm>
        </p:spPr>
        <p:txBody>
          <a:bodyPr/>
          <a:lstStyle/>
          <a:p>
            <a:pPr marL="342866" indent="-342866">
              <a:buFont typeface="Monotype Sorts" charset="0"/>
              <a:buChar char="n"/>
              <a:defRPr/>
            </a:pPr>
            <a:r>
              <a:rPr lang="en-US" sz="1600" dirty="0">
                <a:ea typeface="ＭＳ Ｐゴシック" charset="0"/>
                <a:cs typeface="ＭＳ Ｐゴシック" charset="0"/>
              </a:rPr>
              <a:t>The structure of the consumer process</a:t>
            </a:r>
          </a:p>
          <a:p>
            <a:pPr marL="342866" indent="-342866">
              <a:buFont typeface="Monotype Sorts" charset="0"/>
              <a:buChar char="n"/>
              <a:defRPr/>
            </a:pPr>
            <a:endParaRPr lang="en-US" sz="16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r>
              <a:rPr lang="en-US" sz="1400" b="1" dirty="0">
                <a:latin typeface="Courier New"/>
                <a:ea typeface="ＭＳ Ｐゴシック" pitchFamily="-84" charset="-128"/>
                <a:cs typeface="Courier New"/>
              </a:rPr>
              <a:t>     </a:t>
            </a: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Do {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wait(full);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wait(</a:t>
            </a:r>
            <a:r>
              <a:rPr lang="en-US" sz="1600" b="1" dirty="0" err="1">
                <a:latin typeface="Courier New"/>
                <a:ea typeface="ＭＳ Ｐゴシック" pitchFamily="-84" charset="-128"/>
                <a:cs typeface="Courier New"/>
              </a:rPr>
              <a:t>mutex</a:t>
            </a: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);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/* remove an item from buffer to </a:t>
            </a:r>
            <a:r>
              <a:rPr lang="en-US" sz="1600" b="1" dirty="0" err="1">
                <a:latin typeface="Courier New"/>
                <a:ea typeface="ＭＳ Ｐゴシック" pitchFamily="-84" charset="-128"/>
                <a:cs typeface="Courier New"/>
              </a:rPr>
              <a:t>next_consumed</a:t>
            </a: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*/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   ...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signal(</a:t>
            </a:r>
            <a:r>
              <a:rPr lang="en-US" sz="1600" b="1" dirty="0" err="1">
                <a:latin typeface="Courier New"/>
                <a:ea typeface="ＭＳ Ｐゴシック" pitchFamily="-84" charset="-128"/>
                <a:cs typeface="Courier New"/>
              </a:rPr>
              <a:t>mutex</a:t>
            </a: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);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signal(empty);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/* consume the item in next consumed */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} while (true); </a:t>
            </a:r>
          </a:p>
          <a:p>
            <a:pPr marL="342866" indent="-342866">
              <a:buNone/>
              <a:defRPr/>
            </a:pPr>
            <a:endParaRPr lang="en-US" sz="1600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6FB4-CD60-4F1D-96F3-9AAA4A68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071789"/>
          </a:xfrm>
        </p:spPr>
        <p:txBody>
          <a:bodyPr/>
          <a:lstStyle/>
          <a:p>
            <a:r>
              <a:rPr lang="en-US" altLang="en-US" dirty="0"/>
              <a:t>Readers-Writers Problem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E26B18-BA57-4284-B70D-7AC6BF3A0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436914"/>
            <a:ext cx="7886700" cy="458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0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5920" y="507700"/>
            <a:ext cx="9275445" cy="5977255"/>
            <a:chOff x="1645920" y="507700"/>
            <a:chExt cx="9275445" cy="5977255"/>
          </a:xfrm>
        </p:grpSpPr>
        <p:sp>
          <p:nvSpPr>
            <p:cNvPr id="3" name="object 3"/>
            <p:cNvSpPr/>
            <p:nvPr/>
          </p:nvSpPr>
          <p:spPr>
            <a:xfrm>
              <a:off x="1645920" y="507700"/>
              <a:ext cx="9211980" cy="59769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20584" y="3906012"/>
              <a:ext cx="3200400" cy="2578735"/>
            </a:xfrm>
            <a:custGeom>
              <a:avLst/>
              <a:gdLst/>
              <a:ahLst/>
              <a:cxnLst/>
              <a:rect l="l" t="t" r="r" b="b"/>
              <a:pathLst>
                <a:path w="3200400" h="2578735">
                  <a:moveTo>
                    <a:pt x="3200400" y="0"/>
                  </a:moveTo>
                  <a:lnTo>
                    <a:pt x="0" y="0"/>
                  </a:lnTo>
                  <a:lnTo>
                    <a:pt x="0" y="2578608"/>
                  </a:lnTo>
                  <a:lnTo>
                    <a:pt x="3200400" y="2578608"/>
                  </a:lnTo>
                  <a:lnTo>
                    <a:pt x="320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C01091-6677-406D-95BA-A9BC5ECC7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926" y="1254035"/>
            <a:ext cx="8184424" cy="44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37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ED9C6D-C482-4CEE-BD55-8AC5E08DF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670560"/>
            <a:ext cx="8045450" cy="52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71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D40171F-BB48-4681-A4D3-3826355F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413" y="1776550"/>
            <a:ext cx="7972425" cy="25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8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AE372AE-6F98-443D-96BF-2365BC1CB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363" y="1280161"/>
            <a:ext cx="8010525" cy="32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30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B714860-8954-4C92-9F18-FC64B0F38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563" y="818607"/>
            <a:ext cx="7858125" cy="53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72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EB26865-5B77-44B4-BFF7-1BF7F297B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1175657"/>
            <a:ext cx="8045450" cy="37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5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CEF30-6D75-4964-9DC9-D7FBD265A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804" y="1349830"/>
            <a:ext cx="7791546" cy="41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56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7A46C8B-6188-42F7-95EF-7F809BACB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4464" y="165100"/>
            <a:ext cx="7566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Readers-Writers Problem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0671C43-5156-4CD5-B242-3F0392E206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4426" y="1111250"/>
            <a:ext cx="7866063" cy="5005388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/>
              <a:t>A data set is shared among a number of concurrent processes</a:t>
            </a:r>
          </a:p>
          <a:p>
            <a:pPr lvl="1" eaLnBrk="1" hangingPunct="1"/>
            <a:r>
              <a:rPr lang="en-US" altLang="en-US"/>
              <a:t>Readers – only read the data set; they do </a:t>
            </a:r>
            <a:r>
              <a:rPr lang="en-US" altLang="en-US" b="1" i="1"/>
              <a:t>not</a:t>
            </a:r>
            <a:r>
              <a:rPr lang="en-US" altLang="en-US" b="1"/>
              <a:t> </a:t>
            </a:r>
            <a:r>
              <a:rPr lang="en-US" altLang="en-US"/>
              <a:t>perform any updates</a:t>
            </a:r>
          </a:p>
          <a:p>
            <a:pPr lvl="1" eaLnBrk="1" hangingPunct="1"/>
            <a:r>
              <a:rPr lang="en-US" altLang="en-US"/>
              <a:t>Writers   – can both read and write</a:t>
            </a:r>
          </a:p>
          <a:p>
            <a:pPr eaLnBrk="1" hangingPunct="1"/>
            <a:r>
              <a:rPr lang="en-US" altLang="en-US"/>
              <a:t>Problem – allow multiple readers to read at the same time</a:t>
            </a:r>
          </a:p>
          <a:p>
            <a:pPr lvl="1" eaLnBrk="1" hangingPunct="1"/>
            <a:r>
              <a:rPr lang="en-US" altLang="en-US"/>
              <a:t>Only one single writer can access the shared data at the same time</a:t>
            </a:r>
          </a:p>
          <a:p>
            <a:pPr eaLnBrk="1" hangingPunct="1"/>
            <a:r>
              <a:rPr lang="en-US" altLang="en-US"/>
              <a:t>Several variations of how readers and writers are considered  – all involve some form of priorities</a:t>
            </a:r>
          </a:p>
          <a:p>
            <a:pPr eaLnBrk="1" hangingPunct="1"/>
            <a:r>
              <a:rPr lang="en-US" altLang="en-US"/>
              <a:t>Shared Data</a:t>
            </a:r>
          </a:p>
          <a:p>
            <a:pPr lvl="1" eaLnBrk="1" hangingPunct="1"/>
            <a:r>
              <a:rPr lang="en-US" altLang="en-US"/>
              <a:t>Data set</a:t>
            </a:r>
          </a:p>
          <a:p>
            <a:pPr lvl="1" eaLnBrk="1" hangingPunct="1"/>
            <a:r>
              <a:rPr lang="en-US" altLang="en-US"/>
              <a:t>Semaphore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rw_mutex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/>
              <a:t>initialized to 1</a:t>
            </a:r>
          </a:p>
          <a:p>
            <a:pPr lvl="1" eaLnBrk="1" hangingPunct="1"/>
            <a:r>
              <a:rPr lang="en-US" altLang="en-US"/>
              <a:t>Semaphore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/>
              <a:t>initialized to 1</a:t>
            </a:r>
          </a:p>
          <a:p>
            <a:pPr lvl="1" eaLnBrk="1" hangingPunct="1"/>
            <a:r>
              <a:rPr lang="en-US" altLang="en-US"/>
              <a:t>Integer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read_count</a:t>
            </a:r>
            <a:r>
              <a:rPr lang="en-US" altLang="en-US"/>
              <a:t> initialized to 0</a:t>
            </a:r>
          </a:p>
          <a:p>
            <a:pPr lvl="1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79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037A54A7-28DE-45DC-818C-C963E60ACE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9526" y="190501"/>
            <a:ext cx="76612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Readers-Writers Problem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A9342CF4-F546-4865-9837-851C791E5D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8" y="1279525"/>
            <a:ext cx="7848600" cy="4876800"/>
          </a:xfrm>
        </p:spPr>
        <p:txBody>
          <a:bodyPr/>
          <a:lstStyle/>
          <a:p>
            <a:pPr eaLnBrk="1" hangingPunct="1"/>
            <a:r>
              <a:rPr lang="en-US" altLang="en-US" sz="1600"/>
              <a:t>The structure of a writer process</a:t>
            </a:r>
          </a:p>
          <a:p>
            <a:pPr eaLnBrk="1" hangingPunct="1">
              <a:buFont typeface="Monotype Sorts" pitchFamily="-84" charset="2"/>
              <a:buNone/>
            </a:pPr>
            <a:r>
              <a:rPr lang="en-US" altLang="en-US" sz="1600">
                <a:solidFill>
                  <a:srgbClr val="0000FF"/>
                </a:solidFill>
              </a:rPr>
              <a:t>        </a:t>
            </a:r>
          </a:p>
          <a:p>
            <a:pPr eaLnBrk="1" hangingPunct="1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do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wait(rw_mutex); </a:t>
            </a:r>
          </a:p>
          <a:p>
            <a:pPr eaLnBrk="1" hangingPunct="1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...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/* writing is performed */ </a:t>
            </a:r>
          </a:p>
          <a:p>
            <a:pPr eaLnBrk="1" hangingPunct="1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... </a:t>
            </a:r>
          </a:p>
          <a:p>
            <a:pPr eaLnBrk="1" hangingPunct="1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signal(rw_mutex); </a:t>
            </a:r>
          </a:p>
          <a:p>
            <a:pPr eaLnBrk="1" hangingPunct="1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} while (true);</a:t>
            </a:r>
            <a:b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 eaLnBrk="1" hangingPunct="1">
              <a:buFont typeface="Monotype Sorts" pitchFamily="-84" charset="2"/>
              <a:buNone/>
            </a:pPr>
            <a:r>
              <a:rPr lang="en-US" altLang="en-US">
                <a:solidFill>
                  <a:srgbClr val="0000FF"/>
                </a:solidFill>
              </a:rPr>
              <a:t>   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27456802-33E1-4FEE-B508-25E5A050A2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050" y="190501"/>
            <a:ext cx="76517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Readers-Writers Problem (Cont.)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79BED2F-E7D7-4F32-8516-FD265D35E0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5375" y="1076326"/>
            <a:ext cx="7747000" cy="5065713"/>
          </a:xfrm>
        </p:spPr>
        <p:txBody>
          <a:bodyPr rtlCol="0">
            <a:normAutofit fontScale="92500" lnSpcReduction="20000"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en-US"/>
              <a:t>The structure of a reader process</a:t>
            </a:r>
            <a:endParaRPr lang="en-US" altLang="en-US" sz="1600">
              <a:solidFill>
                <a:srgbClr val="0000FF"/>
              </a:solidFill>
            </a:endParaRP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do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wait(mutex);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read_count++;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if (read_count == 1)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wait(rw_mutex);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signal(mutex);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...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/* reading is performed */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...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wait(mutex);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read count--;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if (read_count == 0)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signal(rw_mutex);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signal(mutex); </a:t>
            </a:r>
          </a:p>
          <a:p>
            <a:pPr>
              <a:buNone/>
              <a:defRPr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} while (true);</a:t>
            </a:r>
            <a:b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None/>
              <a:defRPr/>
            </a:pPr>
            <a:endParaRPr lang="en-US" alt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None/>
              <a:defRPr/>
            </a:pPr>
            <a:endParaRPr lang="en-US" alt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>
                <a:solidFill>
                  <a:srgbClr val="0000FF"/>
                </a:solidFill>
              </a:rPr>
              <a:t>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920" y="507700"/>
            <a:ext cx="9211980" cy="5976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D553FC3B-0350-401A-8884-06E5F974D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9713" y="147638"/>
            <a:ext cx="76771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Readers-Writers Problem Variations</a:t>
            </a:r>
          </a:p>
        </p:txBody>
      </p:sp>
      <p:sp>
        <p:nvSpPr>
          <p:cNvPr id="93187" name="Content Placeholder 2">
            <a:extLst>
              <a:ext uri="{FF2B5EF4-FFF2-40B4-BE49-F238E27FC236}">
                <a16:creationId xmlns:a16="http://schemas.microsoft.com/office/drawing/2014/main" id="{D5CFA90F-40F3-48C4-8482-61F436E0AC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3476" y="1146176"/>
            <a:ext cx="6359525" cy="4530725"/>
          </a:xfrm>
        </p:spPr>
        <p:txBody>
          <a:bodyPr/>
          <a:lstStyle/>
          <a:p>
            <a:pPr eaLnBrk="1" hangingPunct="1"/>
            <a:r>
              <a:rPr lang="en-US" altLang="en-US" b="1" i="1"/>
              <a:t>First</a:t>
            </a:r>
            <a:r>
              <a:rPr lang="en-US" altLang="en-US" i="1"/>
              <a:t>  </a:t>
            </a:r>
            <a:r>
              <a:rPr lang="en-US" altLang="en-US"/>
              <a:t>variation – no reader kept waiting unless writer has permission to use shared object</a:t>
            </a:r>
          </a:p>
          <a:p>
            <a:pPr eaLnBrk="1" hangingPunct="1"/>
            <a:r>
              <a:rPr lang="en-US" altLang="en-US" b="1" i="1"/>
              <a:t>Second</a:t>
            </a:r>
            <a:r>
              <a:rPr lang="en-US" altLang="en-US" i="1"/>
              <a:t> </a:t>
            </a:r>
            <a:r>
              <a:rPr lang="en-US" altLang="en-US"/>
              <a:t>variation – once writer is ready, it performs the write ASAP</a:t>
            </a:r>
          </a:p>
          <a:p>
            <a:pPr eaLnBrk="1" hangingPunct="1"/>
            <a:r>
              <a:rPr lang="en-US" altLang="en-US"/>
              <a:t>Both may have starvation leading to even more variations</a:t>
            </a:r>
          </a:p>
          <a:p>
            <a:pPr eaLnBrk="1" hangingPunct="1"/>
            <a:r>
              <a:rPr lang="en-US" altLang="en-US"/>
              <a:t>Problem is solved on some systems by kernel providing reader-writer locks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485CB18E-0A08-4A0C-86FC-003D512C0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000" y="147638"/>
            <a:ext cx="76708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Dining-Philosophers Problem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970DD5C5-AA2D-4044-9698-B6EF4D0059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3403601"/>
            <a:ext cx="6908800" cy="2765425"/>
          </a:xfrm>
        </p:spPr>
        <p:txBody>
          <a:bodyPr/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altLang="en-US" sz="1600"/>
              <a:t>Philosophers spend their lives alternating thinking and 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altLang="en-US" sz="1600"/>
              <a:t>Don’</a:t>
            </a:r>
            <a:r>
              <a:rPr lang="en-US" altLang="ja-JP" sz="1600"/>
              <a:t>t interact with their neighbors, occasionally try to pick up 2 chopsticks (one at a time) to eat from bowl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altLang="en-US" sz="1600"/>
              <a:t>Need both to eat, then release both when done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altLang="en-US" sz="1600"/>
              <a:t>In the case of 5 philosophers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altLang="en-US" sz="1600"/>
              <a:t>Shared data 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altLang="en-US" sz="1600"/>
              <a:t>Bowl of rice (data set)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altLang="en-US" sz="1600"/>
              <a:t>Semaphore </a:t>
            </a:r>
            <a:r>
              <a:rPr lang="en-US" altLang="en-US" sz="1600">
                <a:solidFill>
                  <a:srgbClr val="FF0000"/>
                </a:solidFill>
              </a:rPr>
              <a:t>chopstick [5]</a:t>
            </a:r>
            <a:r>
              <a:rPr lang="en-US" altLang="en-US" sz="1600"/>
              <a:t> initialized to 1</a:t>
            </a:r>
          </a:p>
        </p:txBody>
      </p:sp>
      <p:pic>
        <p:nvPicPr>
          <p:cNvPr id="102404" name="Picture 5" descr="6">
            <a:extLst>
              <a:ext uri="{FF2B5EF4-FFF2-40B4-BE49-F238E27FC236}">
                <a16:creationId xmlns:a16="http://schemas.microsoft.com/office/drawing/2014/main" id="{C72C651A-C1DC-4586-8352-5F9167D30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079500"/>
            <a:ext cx="2208212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82402ED6-99C9-41FA-A7A2-282E029B3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2226" y="161926"/>
            <a:ext cx="7866063" cy="576263"/>
          </a:xfrm>
        </p:spPr>
        <p:txBody>
          <a:bodyPr/>
          <a:lstStyle/>
          <a:p>
            <a:pPr eaLnBrk="1" hangingPunct="1"/>
            <a:r>
              <a:rPr lang="en-US" altLang="en-US" sz="3000"/>
              <a:t>  Dining-Philosophers Problem Algorithm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E3136CC9-3018-4F94-83D4-DF45496124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9" y="1119189"/>
            <a:ext cx="7107237" cy="4784725"/>
          </a:xfrm>
        </p:spPr>
        <p:txBody>
          <a:bodyPr/>
          <a:lstStyle/>
          <a:p>
            <a:pPr marL="376238" indent="-376238"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dirty="0"/>
              <a:t>The structure of Philosopher</a:t>
            </a:r>
            <a:r>
              <a:rPr lang="en-US" altLang="en-US" i="1" dirty="0">
                <a:solidFill>
                  <a:srgbClr val="0000FF"/>
                </a:solidFill>
              </a:rPr>
              <a:t> i</a:t>
            </a:r>
            <a:r>
              <a:rPr lang="en-US" altLang="en-US" dirty="0"/>
              <a:t>: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do { 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wait (chopstick[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);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wait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chopStick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+ 1) % 5] );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           //  eat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signal (chopstick[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 );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  signal (chopstick[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+ 1) % 5] );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//  think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 while (TRUE);</a:t>
            </a:r>
            <a:endParaRPr lang="en-US" altLang="en-US" sz="1600" dirty="0">
              <a:solidFill>
                <a:srgbClr val="0000FF"/>
              </a:solidFill>
            </a:endParaRPr>
          </a:p>
          <a:p>
            <a:pPr marL="376238" indent="-376238"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dirty="0"/>
              <a:t>  </a:t>
            </a:r>
            <a:endParaRPr lang="en-US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2F77-4D80-44B7-AEB3-D09D7100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the problem with this algorithm?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6B3F6-AF32-4C25-B39A-03B07405F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noto sans"/>
              </a:rPr>
              <a:t>But if all five philosophers are hungry simultaneously, and each of them pickup one chopstick, then a deadlock situation occurs because they will be waiting for another chopstick forever.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22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A27D9A73-BA53-4EF9-A4CA-C623866C1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9525" y="142876"/>
            <a:ext cx="8002588" cy="576263"/>
          </a:xfrm>
        </p:spPr>
        <p:txBody>
          <a:bodyPr/>
          <a:lstStyle/>
          <a:p>
            <a:pPr eaLnBrk="1" hangingPunct="1"/>
            <a:r>
              <a:rPr lang="en-US" altLang="en-US" sz="2400"/>
              <a:t>Dining-Philosophers Problem Algorithm (Cont.)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BB0F26A-BEFC-4FD6-8331-D4F4EA755D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9826" y="1223964"/>
            <a:ext cx="6442075" cy="4860925"/>
          </a:xfrm>
        </p:spPr>
        <p:txBody>
          <a:bodyPr/>
          <a:lstStyle/>
          <a:p>
            <a:pPr eaLnBrk="1" hangingPunct="1"/>
            <a:r>
              <a:rPr lang="en-US" altLang="en-US" dirty="0"/>
              <a:t>Deadlock handling</a:t>
            </a:r>
          </a:p>
          <a:p>
            <a:pPr lvl="1" eaLnBrk="1" hangingPunct="1"/>
            <a:r>
              <a:rPr lang="en-US" altLang="en-US" dirty="0"/>
              <a:t> Allow at most 4 philosophers to be sitting simultaneously at  the table.</a:t>
            </a:r>
          </a:p>
          <a:p>
            <a:pPr lvl="1" eaLnBrk="1" hangingPunct="1"/>
            <a:r>
              <a:rPr lang="en-US" altLang="en-US" dirty="0"/>
              <a:t> Allow a philosopher to pick up  the forks only if both are available (picking must be done in a critical section.</a:t>
            </a:r>
          </a:p>
          <a:p>
            <a:pPr lvl="1" eaLnBrk="1" hangingPunct="1"/>
            <a:r>
              <a:rPr lang="en-US" altLang="en-US" dirty="0"/>
              <a:t> Use an asymmetric solution  -- an odd-numbered  philosopher picks  up first the left chopstick and then the right chopstick. Even-numbered  philosopher picks  up first the right chopstick and then the left chopstick. </a:t>
            </a:r>
          </a:p>
          <a:p>
            <a:pPr lvl="1" eaLnBrk="1" hangingPunct="1"/>
            <a:endParaRPr lang="en-US" altLang="en-US" dirty="0"/>
          </a:p>
          <a:p>
            <a:pPr eaLnBrk="1" hangingPunct="1">
              <a:buFont typeface="Monotype Sorts" pitchFamily="-84" charset="2"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6148" y="596089"/>
            <a:ext cx="8040459" cy="6027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7B4921-0C3D-4A29-AAEA-6B9106F5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1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1781</Words>
  <Application>Microsoft Office PowerPoint</Application>
  <PresentationFormat>Widescreen</PresentationFormat>
  <Paragraphs>251</Paragraphs>
  <Slides>74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Arial</vt:lpstr>
      <vt:lpstr>Arimo</vt:lpstr>
      <vt:lpstr>Calibri</vt:lpstr>
      <vt:lpstr>Calibri Light</vt:lpstr>
      <vt:lpstr>Courier New</vt:lpstr>
      <vt:lpstr>Gothic Uralic</vt:lpstr>
      <vt:lpstr>Helvetica</vt:lpstr>
      <vt:lpstr>Monotype Sorts</vt:lpstr>
      <vt:lpstr>noto sans</vt:lpstr>
      <vt:lpstr>Roboto</vt:lpstr>
      <vt:lpstr>TeXGyreAdventor</vt:lpstr>
      <vt:lpstr>Times New Roman</vt:lpstr>
      <vt:lpstr>Wingdings</vt:lpstr>
      <vt:lpstr>Office Theme</vt:lpstr>
      <vt:lpstr>Process Synchronization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Critical Section Problem</vt:lpstr>
      <vt:lpstr>PowerPoint Presentation</vt:lpstr>
      <vt:lpstr>Critical Section</vt:lpstr>
      <vt:lpstr>PowerPoint Presentation</vt:lpstr>
      <vt:lpstr>Algorithm 1</vt:lpstr>
      <vt:lpstr>PowerPoint Presentation</vt:lpstr>
      <vt:lpstr>PowerPoint Presentation</vt:lpstr>
      <vt:lpstr>PowerPoint Presentation</vt:lpstr>
      <vt:lpstr>Peterson’s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Semaphore</vt:lpstr>
      <vt:lpstr>PowerPoint Presentation</vt:lpstr>
      <vt:lpstr>PowerPoint Presentation</vt:lpstr>
      <vt:lpstr>PowerPoint Presentation</vt:lpstr>
      <vt:lpstr>Semaphore Usage</vt:lpstr>
      <vt:lpstr>PowerPoint Presentation</vt:lpstr>
      <vt:lpstr>PowerPoint Presentation</vt:lpstr>
      <vt:lpstr>PowerPoint Presentation</vt:lpstr>
      <vt:lpstr>PowerPoint Presentation</vt:lpstr>
      <vt:lpstr>Semaphore Implementation</vt:lpstr>
      <vt:lpstr>Semaphore Implementation with no Busy waiting </vt:lpstr>
      <vt:lpstr>Implementation with no Busy waiting (Cont.)</vt:lpstr>
      <vt:lpstr>Deadlock and Starvation</vt:lpstr>
      <vt:lpstr>Classical Problems of Synchronization</vt:lpstr>
      <vt:lpstr>Bounded-Buffer Problem</vt:lpstr>
      <vt:lpstr>Bounded-Buffer Problem</vt:lpstr>
      <vt:lpstr>PowerPoint Presentation</vt:lpstr>
      <vt:lpstr>Bounded-Buffer Problem</vt:lpstr>
      <vt:lpstr>PowerPoint Presentation</vt:lpstr>
      <vt:lpstr>PowerPoint Presentation</vt:lpstr>
      <vt:lpstr>PowerPoint Presentation</vt:lpstr>
      <vt:lpstr>PowerPoint Presentation</vt:lpstr>
      <vt:lpstr>Bounded Buffer Problem (Cont.)</vt:lpstr>
      <vt:lpstr>Bounded Buffer Problem (Cont.)</vt:lpstr>
      <vt:lpstr>Readers-Writers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Readers-Writers Problem</vt:lpstr>
      <vt:lpstr>Readers-Writers Problem (Cont.)</vt:lpstr>
      <vt:lpstr>Readers-Writers Problem (Cont.)</vt:lpstr>
      <vt:lpstr>Readers-Writers Problem Variations</vt:lpstr>
      <vt:lpstr>Dining-Philosophers Problem</vt:lpstr>
      <vt:lpstr>  Dining-Philosophers Problem Algorithm</vt:lpstr>
      <vt:lpstr>What is the problem with this algorithm? </vt:lpstr>
      <vt:lpstr>Dining-Philosophers Problem Algorithm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Arvind Kumar Chaubey</dc:creator>
  <cp:lastModifiedBy>Arvind Kumar Chaubey</cp:lastModifiedBy>
  <cp:revision>39</cp:revision>
  <dcterms:created xsi:type="dcterms:W3CDTF">2020-09-13T05:08:10Z</dcterms:created>
  <dcterms:modified xsi:type="dcterms:W3CDTF">2020-09-29T13:55:07Z</dcterms:modified>
</cp:coreProperties>
</file>